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4" r:id="rId1"/>
  </p:sldMasterIdLst>
  <p:notesMasterIdLst>
    <p:notesMasterId r:id="rId14"/>
  </p:notesMasterIdLst>
  <p:sldIdLst>
    <p:sldId id="269" r:id="rId2"/>
    <p:sldId id="257" r:id="rId3"/>
    <p:sldId id="283" r:id="rId4"/>
    <p:sldId id="292" r:id="rId5"/>
    <p:sldId id="293" r:id="rId6"/>
    <p:sldId id="294" r:id="rId7"/>
    <p:sldId id="285" r:id="rId8"/>
    <p:sldId id="295" r:id="rId9"/>
    <p:sldId id="296" r:id="rId10"/>
    <p:sldId id="281" r:id="rId11"/>
    <p:sldId id="289" r:id="rId12"/>
    <p:sldId id="279" r:id="rId13"/>
  </p:sldIdLst>
  <p:sldSz cx="24384000" cy="13716000"/>
  <p:notesSz cx="6858000" cy="9144000"/>
  <p:embeddedFontLst>
    <p:embeddedFont>
      <p:font typeface="Helvetica Neue Light" panose="020B0604020202020204" charset="0"/>
      <p:regular r:id="rId15"/>
      <p:bold r:id="rId16"/>
      <p:italic r:id="rId17"/>
      <p:boldItalic r:id="rId18"/>
    </p:embeddedFont>
    <p:embeddedFont>
      <p:font typeface="TT Norms Regular" panose="02000503030000020003" pitchFamily="50" charset="-52"/>
      <p:regular r:id="rId19"/>
    </p:embeddedFont>
    <p:embeddedFont>
      <p:font typeface="TT Norms Medium" panose="02000803030000020003" pitchFamily="50" charset="-52"/>
      <p:regular r:id="rId20"/>
    </p:embeddedFont>
    <p:embeddedFont>
      <p:font typeface="TT Norms Heavy" panose="02000503030000020004" pitchFamily="50" charset="-52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Yu Gothic UI Semibold" panose="020B0700000000000000" pitchFamily="34" charset="-128"/>
      <p:bold r:id="rId26"/>
    </p:embeddedFont>
    <p:embeddedFont>
      <p:font typeface="Qanelas ExtraBold" panose="00000900000000000000" charset="-52"/>
      <p:bold r:id="rId27"/>
    </p:embeddedFont>
    <p:embeddedFont>
      <p:font typeface="TT Norms Bold" panose="02000803040000020004" pitchFamily="50" charset="-52"/>
      <p:bold r:id="rId28"/>
    </p:embeddedFont>
    <p:embeddedFont>
      <p:font typeface="Merriweather Sans" panose="020B0604020202020204" charset="0"/>
      <p:regular r:id="rId29"/>
      <p:bold r:id="rId30"/>
      <p:italic r:id="rId31"/>
      <p:boldItalic r:id="rId32"/>
    </p:embeddedFont>
    <p:embeddedFont>
      <p:font typeface="Helvetica Neue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8AFB"/>
    <a:srgbClr val="66FF99"/>
    <a:srgbClr val="2B1727"/>
    <a:srgbClr val="2E1914"/>
    <a:srgbClr val="FF5050"/>
    <a:srgbClr val="26283A"/>
    <a:srgbClr val="FFFF00"/>
    <a:srgbClr val="BE4E4E"/>
    <a:srgbClr val="F94B4B"/>
    <a:srgbClr val="10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5" autoAdjust="0"/>
    <p:restoredTop sz="96395" autoAdjust="0"/>
  </p:normalViewPr>
  <p:slideViewPr>
    <p:cSldViewPr snapToGrid="0">
      <p:cViewPr>
        <p:scale>
          <a:sx n="33" d="100"/>
          <a:sy n="33" d="100"/>
        </p:scale>
        <p:origin x="1435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heme" Target="theme/theme1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0484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3898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4842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4918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697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6813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0969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6551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4182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3606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11970974" y="10318812"/>
            <a:ext cx="432005" cy="44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 — 3 шт.">
  <p:cSld name="Фото — 3 шт.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pic" idx="2"/>
          </p:nvPr>
        </p:nvSpPr>
        <p:spPr>
          <a:xfrm>
            <a:off x="12362780" y="7028780"/>
            <a:ext cx="4219281" cy="2983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>
            <a:spLocks noGrp="1"/>
          </p:cNvSpPr>
          <p:nvPr>
            <p:ph type="pic" idx="3"/>
          </p:nvPr>
        </p:nvSpPr>
        <p:spPr>
          <a:xfrm>
            <a:off x="12367697" y="3703587"/>
            <a:ext cx="4219281" cy="2983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4"/>
          </p:nvPr>
        </p:nvSpPr>
        <p:spPr>
          <a:xfrm>
            <a:off x="7801942" y="3703587"/>
            <a:ext cx="4219281" cy="6308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1970974" y="10318812"/>
            <a:ext cx="432005" cy="44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">
  <p:cSld name="Цитат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8053089" y="8032277"/>
            <a:ext cx="8277822" cy="59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8053089" y="6202536"/>
            <a:ext cx="8277822" cy="88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/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11970974" y="10318812"/>
            <a:ext cx="432005" cy="44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">
  <p:cSld name="Фото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hape 53" descr="SSH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109448" y="388794"/>
            <a:ext cx="1884055" cy="188026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1970974" y="10318812"/>
            <a:ext cx="432005" cy="44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одзаголовок">
  <p:cSld name="Заголовок и подзаголовок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9087817" y="4936721"/>
            <a:ext cx="6208369" cy="1958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125" tIns="30125" rIns="30125" bIns="301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Helvetica Neue Light"/>
              <a:buNone/>
              <a:defRPr sz="1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9087817" y="6948413"/>
            <a:ext cx="6208369" cy="670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125" tIns="30125" rIns="30125" bIns="301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11996400" y="9453609"/>
            <a:ext cx="383664" cy="39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125" tIns="30125" rIns="30125" bIns="301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 — по центру">
  <p:cSld name="Заголовок — по центру 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9087817" y="5878524"/>
            <a:ext cx="6208369" cy="1958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125" tIns="30125" rIns="30125" bIns="301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Helvetica Neue Light"/>
              <a:buNone/>
              <a:defRPr sz="1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11996400" y="9453609"/>
            <a:ext cx="383664" cy="39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125" tIns="30125" rIns="30125" bIns="301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676404" y="730256"/>
            <a:ext cx="21031202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676404" y="3651250"/>
            <a:ext cx="21031202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22172991" y="12802244"/>
            <a:ext cx="534611" cy="551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676404" y="730256"/>
            <a:ext cx="21031202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676404" y="3651250"/>
            <a:ext cx="21031202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22172991" y="12802244"/>
            <a:ext cx="534611" cy="551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одзаголовок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8053089" y="4296295"/>
            <a:ext cx="8277822" cy="26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8053089" y="6978550"/>
            <a:ext cx="8277822" cy="89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1970974" y="10318812"/>
            <a:ext cx="432005" cy="44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 — горизонтально">
  <p:cSld name="Фото — горизонтально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pic" idx="2"/>
          </p:nvPr>
        </p:nvSpPr>
        <p:spPr>
          <a:xfrm>
            <a:off x="8319306" y="3502669"/>
            <a:ext cx="7735346" cy="468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8053089" y="8314655"/>
            <a:ext cx="8277822" cy="112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8053089" y="9479977"/>
            <a:ext cx="8277822" cy="8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970974" y="10313789"/>
            <a:ext cx="432005" cy="44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 — по центру">
  <p:cSld name="Заголовок — по центру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8053089" y="5552032"/>
            <a:ext cx="8277822" cy="261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1970974" y="10318812"/>
            <a:ext cx="432005" cy="44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 — вертикально">
  <p:cSld name="Фото — вертикально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pic" idx="2"/>
          </p:nvPr>
        </p:nvSpPr>
        <p:spPr>
          <a:xfrm>
            <a:off x="12362780" y="3502669"/>
            <a:ext cx="4219281" cy="650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7801942" y="3502669"/>
            <a:ext cx="4219281" cy="3154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Helvetica Neue Light"/>
              <a:buNone/>
              <a:defRPr sz="8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7801942" y="6767586"/>
            <a:ext cx="4219281" cy="324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970974" y="10318812"/>
            <a:ext cx="432005" cy="44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 — вверху">
  <p:cSld name="Заголовок — вверху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7801942" y="3351981"/>
            <a:ext cx="8780119" cy="170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11970974" y="10318812"/>
            <a:ext cx="432005" cy="44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ункты">
  <p:cSld name="Заголовок и пункты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7801942" y="3351981"/>
            <a:ext cx="8780119" cy="170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7801942" y="5059784"/>
            <a:ext cx="8780119" cy="4972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4572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4572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4572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970974" y="10318812"/>
            <a:ext cx="432005" cy="44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ункты и фото">
  <p:cSld name="Заголовок, пункты и фото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pic" idx="2"/>
          </p:nvPr>
        </p:nvSpPr>
        <p:spPr>
          <a:xfrm>
            <a:off x="12362780" y="5059784"/>
            <a:ext cx="4219281" cy="4972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7801942" y="3351981"/>
            <a:ext cx="8780119" cy="170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7801942" y="5059784"/>
            <a:ext cx="4219281" cy="4972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/>
          <a:lstStyle>
            <a:lvl1pPr marL="457200" marR="0" lvl="0" indent="-409575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409575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409575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409575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409575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11970974" y="10318812"/>
            <a:ext cx="432005" cy="44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нкты">
  <p:cSld name="Пункты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7801942" y="4004964"/>
            <a:ext cx="8780119" cy="5706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4572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4572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4572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11970974" y="10318812"/>
            <a:ext cx="432005" cy="44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6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676404" y="730256"/>
            <a:ext cx="21031202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676404" y="3651250"/>
            <a:ext cx="21031202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22172991" y="12802244"/>
            <a:ext cx="534611" cy="551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microsoft.com/office/2007/relationships/hdphoto" Target="../media/hdphoto4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4.png"/><Relationship Id="rId5" Type="http://schemas.openxmlformats.org/officeDocument/2006/relationships/image" Target="../media/image16.png"/><Relationship Id="rId10" Type="http://schemas.microsoft.com/office/2007/relationships/hdphoto" Target="../media/hdphoto3.wdp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0" y="0"/>
            <a:ext cx="10287000" cy="1371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7626" y="2591575"/>
            <a:ext cx="10469662" cy="516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9600" b="1" dirty="0" smtClean="0">
                <a:solidFill>
                  <a:schemeClr val="bg1"/>
                </a:solidFill>
                <a:latin typeface="Qanelas ExtraBold" panose="00000900000000000000" pitchFamily="50" charset="-52"/>
              </a:rPr>
              <a:t>АЛЕКСЕЙ</a:t>
            </a:r>
          </a:p>
          <a:p>
            <a:pPr>
              <a:lnSpc>
                <a:spcPct val="80000"/>
              </a:lnSpc>
            </a:pPr>
            <a:r>
              <a:rPr lang="ru-RU" sz="9600" b="1" dirty="0" smtClean="0">
                <a:solidFill>
                  <a:schemeClr val="bg1"/>
                </a:solidFill>
                <a:latin typeface="Qanelas ExtraBold" panose="00000900000000000000" pitchFamily="50" charset="-52"/>
              </a:rPr>
              <a:t>ТАРТЫКОВ</a:t>
            </a:r>
          </a:p>
          <a:p>
            <a:pPr>
              <a:lnSpc>
                <a:spcPct val="80000"/>
              </a:lnSpc>
            </a:pPr>
            <a:endParaRPr lang="en-US" sz="7200" b="1" dirty="0">
              <a:solidFill>
                <a:srgbClr val="FFFF00"/>
              </a:solidFill>
              <a:latin typeface="Qanelas ExtraBold" panose="00000900000000000000" pitchFamily="50" charset="-52"/>
            </a:endParaRPr>
          </a:p>
          <a:p>
            <a:pPr>
              <a:lnSpc>
                <a:spcPct val="80000"/>
              </a:lnSpc>
            </a:pPr>
            <a:r>
              <a:rPr lang="en-US" sz="6000" b="1" dirty="0" smtClean="0">
                <a:solidFill>
                  <a:srgbClr val="BC8AFB"/>
                </a:solidFill>
                <a:latin typeface="Qanelas ExtraBold" panose="00000900000000000000" pitchFamily="50" charset="-52"/>
              </a:rPr>
              <a:t>CORWEY</a:t>
            </a:r>
          </a:p>
          <a:p>
            <a:pPr>
              <a:lnSpc>
                <a:spcPct val="80000"/>
              </a:lnSpc>
            </a:pPr>
            <a:r>
              <a:rPr lang="ru-RU" sz="3600" b="1" dirty="0">
                <a:solidFill>
                  <a:srgbClr val="BC8AFB"/>
                </a:solidFill>
                <a:latin typeface="Qanelas ExtraBold" panose="00000900000000000000" pitchFamily="50" charset="-52"/>
              </a:rPr>
              <a:t>Безопасное жилье без</a:t>
            </a:r>
          </a:p>
          <a:p>
            <a:pPr>
              <a:lnSpc>
                <a:spcPct val="80000"/>
              </a:lnSpc>
            </a:pPr>
            <a:r>
              <a:rPr lang="ru-RU" sz="3600" b="1" dirty="0">
                <a:solidFill>
                  <a:srgbClr val="BC8AFB"/>
                </a:solidFill>
                <a:latin typeface="Qanelas ExtraBold" panose="00000900000000000000" pitchFamily="50" charset="-52"/>
              </a:rPr>
              <a:t>депозита</a:t>
            </a:r>
            <a:endParaRPr lang="en-US" sz="3600" b="1" dirty="0">
              <a:solidFill>
                <a:srgbClr val="BC8AFB"/>
              </a:solidFill>
              <a:latin typeface="Qanelas ExtraBold" panose="00000900000000000000" pitchFamily="50" charset="-52"/>
            </a:endParaRPr>
          </a:p>
        </p:txBody>
      </p:sp>
      <p:pic>
        <p:nvPicPr>
          <p:cNvPr id="1026" name="Picture 2" descr="https://static.tildacdn.com/tild6333-3166-4236-b935-653762663237/corwey-40-3-e1529263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420" y="9688561"/>
            <a:ext cx="3713041" cy="371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666" y="1436105"/>
            <a:ext cx="2366780" cy="9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2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83A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ÐÐ¾ÑÐ¾Ð¶ÐµÐµ Ð¸Ð·Ð¾Ð±ÑÐ°Ð¶ÐµÐ½Ð¸Ðµ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6" b="7496"/>
          <a:stretch/>
        </p:blipFill>
        <p:spPr bwMode="auto">
          <a:xfrm>
            <a:off x="0" y="0"/>
            <a:ext cx="24384000" cy="137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Прямоугольник 20"/>
          <p:cNvSpPr/>
          <p:nvPr/>
        </p:nvSpPr>
        <p:spPr>
          <a:xfrm>
            <a:off x="4196862" y="-30505"/>
            <a:ext cx="20177860" cy="13746504"/>
          </a:xfrm>
          <a:prstGeom prst="rect">
            <a:avLst/>
          </a:prstGeom>
          <a:solidFill>
            <a:srgbClr val="BC8AFB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1912368" y="1533833"/>
            <a:ext cx="11822682" cy="1194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7200" dirty="0" smtClean="0">
                <a:solidFill>
                  <a:srgbClr val="66FF99"/>
                </a:solidFill>
                <a:latin typeface="TT Norms Heavy" panose="02000503030000020004" pitchFamily="50" charset="-52"/>
              </a:rPr>
              <a:t>9. </a:t>
            </a:r>
            <a:r>
              <a:rPr lang="ru-RU" sz="7200" dirty="0" smtClean="0">
                <a:solidFill>
                  <a:srgbClr val="66FF99"/>
                </a:solidFill>
                <a:latin typeface="TT Norms Heavy" panose="02000503030000020004" pitchFamily="50" charset="-52"/>
              </a:rPr>
              <a:t>КОМА</a:t>
            </a:r>
            <a:r>
              <a:rPr lang="ru-RU" sz="7200" dirty="0">
                <a:solidFill>
                  <a:srgbClr val="66FF99"/>
                </a:solidFill>
                <a:latin typeface="TT Norms Heavy" panose="02000503030000020004" pitchFamily="50" charset="-52"/>
              </a:rPr>
              <a:t>Н</a:t>
            </a:r>
            <a:r>
              <a:rPr lang="ru-RU" sz="7200" dirty="0" smtClean="0">
                <a:solidFill>
                  <a:srgbClr val="66FF99"/>
                </a:solidFill>
                <a:latin typeface="TT Norms Heavy" panose="02000503030000020004" pitchFamily="50" charset="-52"/>
              </a:rPr>
              <a:t>ДА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9271186" y="7127013"/>
            <a:ext cx="479534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600" b="1" dirty="0">
                <a:solidFill>
                  <a:srgbClr val="2B1727"/>
                </a:solidFill>
                <a:latin typeface="TT Norms Bold" panose="02000803040000020004" pitchFamily="50" charset="-52"/>
              </a:rPr>
              <a:t>Алексей </a:t>
            </a:r>
            <a:endParaRPr lang="en-US" sz="6600" b="1" dirty="0" smtClean="0">
              <a:solidFill>
                <a:srgbClr val="2B1727"/>
              </a:solidFill>
              <a:latin typeface="TT Norms Bold" panose="02000803040000020004" pitchFamily="50" charset="-52"/>
            </a:endParaRPr>
          </a:p>
          <a:p>
            <a:r>
              <a:rPr lang="en-US" sz="6600" b="1" dirty="0" smtClean="0">
                <a:solidFill>
                  <a:srgbClr val="2B1727"/>
                </a:solidFill>
                <a:latin typeface="TT Norms Bold" panose="02000803040000020004" pitchFamily="50" charset="-52"/>
              </a:rPr>
              <a:t>CEO</a:t>
            </a:r>
          </a:p>
          <a:p>
            <a:endParaRPr lang="ru-RU" sz="4400" b="1" dirty="0">
              <a:solidFill>
                <a:srgbClr val="2B1727"/>
              </a:solidFill>
              <a:latin typeface="Qanelas ExtraBold" panose="00000900000000000000" charset="-52"/>
            </a:endParaRPr>
          </a:p>
          <a:p>
            <a:r>
              <a:rPr lang="ru-RU" sz="3200" dirty="0">
                <a:solidFill>
                  <a:srgbClr val="2B1727"/>
                </a:solidFill>
                <a:latin typeface="TT Norms Medium" panose="02000803030000020003" pitchFamily="50" charset="-52"/>
              </a:rPr>
              <a:t>Предприниматель, основатель</a:t>
            </a:r>
          </a:p>
          <a:p>
            <a:r>
              <a:rPr lang="ru-RU" sz="3200" dirty="0">
                <a:solidFill>
                  <a:srgbClr val="2B1727"/>
                </a:solidFill>
                <a:latin typeface="TT Norms Medium" panose="02000803030000020003" pitchFamily="50" charset="-52"/>
              </a:rPr>
              <a:t>компаний </a:t>
            </a:r>
            <a:r>
              <a:rPr lang="ru-RU" sz="3200" dirty="0" err="1">
                <a:solidFill>
                  <a:srgbClr val="2B1727"/>
                </a:solidFill>
                <a:latin typeface="TT Norms Medium" panose="02000803030000020003" pitchFamily="50" charset="-52"/>
              </a:rPr>
              <a:t>Gecko</a:t>
            </a:r>
            <a:r>
              <a:rPr lang="ru-RU" sz="3200" dirty="0">
                <a:solidFill>
                  <a:srgbClr val="2B1727"/>
                </a:solidFill>
                <a:latin typeface="TT Norms Medium" panose="02000803030000020003" pitchFamily="50" charset="-52"/>
              </a:rPr>
              <a:t> </a:t>
            </a:r>
            <a:r>
              <a:rPr lang="ru-RU" sz="3200" dirty="0" err="1">
                <a:solidFill>
                  <a:srgbClr val="2B1727"/>
                </a:solidFill>
                <a:latin typeface="TT Norms Medium" panose="02000803030000020003" pitchFamily="50" charset="-52"/>
              </a:rPr>
              <a:t>Vr</a:t>
            </a:r>
            <a:r>
              <a:rPr lang="ru-RU" sz="3200" dirty="0">
                <a:solidFill>
                  <a:srgbClr val="2B1727"/>
                </a:solidFill>
                <a:latin typeface="TT Norms Medium" panose="02000803030000020003" pitchFamily="50" charset="-52"/>
              </a:rPr>
              <a:t>, </a:t>
            </a:r>
            <a:r>
              <a:rPr lang="ru-RU" sz="3200" dirty="0" err="1">
                <a:solidFill>
                  <a:srgbClr val="2B1727"/>
                </a:solidFill>
                <a:latin typeface="TT Norms Medium" panose="02000803030000020003" pitchFamily="50" charset="-52"/>
              </a:rPr>
              <a:t>Triplick</a:t>
            </a:r>
            <a:endParaRPr lang="ru-RU" sz="3200" dirty="0">
              <a:solidFill>
                <a:srgbClr val="2B1727"/>
              </a:solidFill>
              <a:latin typeface="TT Norms Medium" panose="02000803030000020003" pitchFamily="50" charset="-52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641" y="1368899"/>
            <a:ext cx="2203711" cy="859678"/>
          </a:xfrm>
          <a:prstGeom prst="rect">
            <a:avLst/>
          </a:prstGeom>
        </p:spPr>
      </p:pic>
      <p:sp>
        <p:nvSpPr>
          <p:cNvPr id="24" name="Прямоугольник 23"/>
          <p:cNvSpPr/>
          <p:nvPr/>
        </p:nvSpPr>
        <p:spPr>
          <a:xfrm>
            <a:off x="6096000" y="679937"/>
            <a:ext cx="11835912" cy="14067693"/>
          </a:xfrm>
          <a:prstGeom prst="rect">
            <a:avLst/>
          </a:prstGeom>
          <a:noFill/>
          <a:ln w="76200"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15499123" y="7136846"/>
            <a:ext cx="479534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600" b="1" dirty="0">
                <a:solidFill>
                  <a:srgbClr val="2B1727"/>
                </a:solidFill>
                <a:latin typeface="TT Norms Bold" panose="02000803040000020004" pitchFamily="50" charset="-52"/>
              </a:rPr>
              <a:t>Даниил </a:t>
            </a:r>
            <a:endParaRPr lang="en-US" sz="6600" b="1" dirty="0" smtClean="0">
              <a:solidFill>
                <a:srgbClr val="2B1727"/>
              </a:solidFill>
              <a:latin typeface="TT Norms Bold" panose="02000803040000020004" pitchFamily="50" charset="-52"/>
            </a:endParaRPr>
          </a:p>
          <a:p>
            <a:r>
              <a:rPr lang="en-US" sz="6600" b="1" dirty="0" smtClean="0">
                <a:solidFill>
                  <a:srgbClr val="2B1727"/>
                </a:solidFill>
                <a:latin typeface="TT Norms Bold" panose="02000803040000020004" pitchFamily="50" charset="-52"/>
              </a:rPr>
              <a:t>CMO</a:t>
            </a:r>
          </a:p>
          <a:p>
            <a:endParaRPr lang="ru-RU" sz="4400" b="1" dirty="0">
              <a:solidFill>
                <a:srgbClr val="2B1727"/>
              </a:solidFill>
              <a:latin typeface="Qanelas ExtraBold" panose="00000900000000000000" charset="-52"/>
            </a:endParaRPr>
          </a:p>
          <a:p>
            <a:r>
              <a:rPr lang="ru-RU" sz="3200" dirty="0">
                <a:solidFill>
                  <a:srgbClr val="2B1727"/>
                </a:solidFill>
                <a:latin typeface="TT Norms Medium" panose="02000803030000020003" pitchFamily="50" charset="-52"/>
              </a:rPr>
              <a:t>Предприниматель, основатель</a:t>
            </a:r>
          </a:p>
          <a:p>
            <a:r>
              <a:rPr lang="ru-RU" sz="3200" dirty="0">
                <a:solidFill>
                  <a:srgbClr val="2B1727"/>
                </a:solidFill>
                <a:latin typeface="TT Norms Medium" panose="02000803030000020003" pitchFamily="50" charset="-52"/>
              </a:rPr>
              <a:t>компаний </a:t>
            </a:r>
            <a:r>
              <a:rPr lang="ru-RU" sz="3200" dirty="0" err="1">
                <a:solidFill>
                  <a:srgbClr val="2B1727"/>
                </a:solidFill>
                <a:latin typeface="TT Norms Medium" panose="02000803030000020003" pitchFamily="50" charset="-52"/>
              </a:rPr>
              <a:t>Valfur</a:t>
            </a:r>
            <a:r>
              <a:rPr lang="ru-RU" sz="3200" dirty="0">
                <a:solidFill>
                  <a:srgbClr val="2B1727"/>
                </a:solidFill>
                <a:latin typeface="TT Norms Medium" panose="02000803030000020003" pitchFamily="50" charset="-52"/>
              </a:rPr>
              <a:t>, Союз МФ</a:t>
            </a:r>
            <a:endParaRPr lang="ru-RU" sz="3200" dirty="0">
              <a:solidFill>
                <a:srgbClr val="2B1727"/>
              </a:solidFill>
              <a:latin typeface="TT Norms Medium" panose="02000803030000020003" pitchFamily="50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08" b="7086"/>
          <a:stretch/>
        </p:blipFill>
        <p:spPr>
          <a:xfrm>
            <a:off x="15499123" y="3243168"/>
            <a:ext cx="3472705" cy="347270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8"/>
          <a:srcRect t="6932" b="6932"/>
          <a:stretch/>
        </p:blipFill>
        <p:spPr>
          <a:xfrm>
            <a:off x="9271186" y="3243168"/>
            <a:ext cx="3472705" cy="347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0171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727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1912368" y="1533833"/>
            <a:ext cx="11822682" cy="1194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7200" dirty="0" smtClean="0">
                <a:solidFill>
                  <a:srgbClr val="66FF99"/>
                </a:solidFill>
                <a:latin typeface="TT Norms Heavy" panose="02000503030000020004" pitchFamily="50" charset="-52"/>
              </a:rPr>
              <a:t>1</a:t>
            </a:r>
            <a:r>
              <a:rPr lang="en-US" sz="7200" dirty="0" smtClean="0">
                <a:solidFill>
                  <a:srgbClr val="66FF99"/>
                </a:solidFill>
                <a:latin typeface="TT Norms Heavy" panose="02000503030000020004" pitchFamily="50" charset="-52"/>
              </a:rPr>
              <a:t>0</a:t>
            </a:r>
            <a:r>
              <a:rPr lang="ru-RU" sz="7200" dirty="0" smtClean="0">
                <a:solidFill>
                  <a:srgbClr val="66FF99"/>
                </a:solidFill>
                <a:latin typeface="TT Norms Heavy" panose="02000503030000020004" pitchFamily="50" charset="-52"/>
              </a:rPr>
              <a:t>. </a:t>
            </a:r>
            <a:r>
              <a:rPr lang="ru-RU" sz="7200" dirty="0" smtClean="0">
                <a:solidFill>
                  <a:srgbClr val="66FF99"/>
                </a:solidFill>
                <a:latin typeface="TT Norms Heavy" panose="02000503030000020004" pitchFamily="50" charset="-52"/>
              </a:rPr>
              <a:t>ИНВЕСТОРАМ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716905" y="6182929"/>
            <a:ext cx="813866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4400" dirty="0">
                <a:solidFill>
                  <a:schemeClr val="bg1"/>
                </a:solidFill>
                <a:latin typeface="TT Norms Medium" panose="02000803030000020003" pitchFamily="50" charset="-52"/>
              </a:rPr>
              <a:t>Мы ищем финансирование на </a:t>
            </a:r>
            <a:endParaRPr lang="en-US" sz="4400" dirty="0" smtClean="0">
              <a:solidFill>
                <a:schemeClr val="bg1"/>
              </a:solidFill>
              <a:latin typeface="TT Norms Medium" panose="02000803030000020003" pitchFamily="50" charset="-52"/>
            </a:endParaRPr>
          </a:p>
          <a:p>
            <a:pPr fontAlgn="base"/>
            <a:r>
              <a:rPr lang="ru-RU" sz="4400" dirty="0" smtClean="0">
                <a:solidFill>
                  <a:schemeClr val="bg1"/>
                </a:solidFill>
                <a:latin typeface="TT Norms Medium" panose="02000803030000020003" pitchFamily="50" charset="-52"/>
              </a:rPr>
              <a:t>18 </a:t>
            </a:r>
            <a:r>
              <a:rPr lang="ru-RU" sz="4400" dirty="0">
                <a:solidFill>
                  <a:schemeClr val="bg1"/>
                </a:solidFill>
                <a:latin typeface="TT Norms Medium" panose="02000803030000020003" pitchFamily="50" charset="-52"/>
              </a:rPr>
              <a:t>месяцев для достижения </a:t>
            </a:r>
            <a:endParaRPr lang="en-US" sz="4400" dirty="0" smtClean="0">
              <a:solidFill>
                <a:schemeClr val="bg1"/>
              </a:solidFill>
              <a:latin typeface="TT Norms Medium" panose="02000803030000020003" pitchFamily="50" charset="-52"/>
            </a:endParaRPr>
          </a:p>
          <a:p>
            <a:pPr fontAlgn="base"/>
            <a:r>
              <a:rPr lang="ru-RU" sz="4400" dirty="0" smtClean="0">
                <a:solidFill>
                  <a:schemeClr val="bg1"/>
                </a:solidFill>
                <a:latin typeface="TT Norms Medium" panose="02000803030000020003" pitchFamily="50" charset="-52"/>
              </a:rPr>
              <a:t>3000 </a:t>
            </a:r>
            <a:r>
              <a:rPr lang="ru-RU" sz="4400" dirty="0">
                <a:solidFill>
                  <a:schemeClr val="bg1"/>
                </a:solidFill>
                <a:latin typeface="TT Norms Medium" panose="02000803030000020003" pitchFamily="50" charset="-52"/>
              </a:rPr>
              <a:t>транзакций и </a:t>
            </a:r>
            <a:endParaRPr lang="en-US" sz="4400" dirty="0" smtClean="0">
              <a:solidFill>
                <a:schemeClr val="bg1"/>
              </a:solidFill>
              <a:latin typeface="TT Norms Medium" panose="02000803030000020003" pitchFamily="50" charset="-52"/>
            </a:endParaRPr>
          </a:p>
          <a:p>
            <a:pPr fontAlgn="base"/>
            <a:r>
              <a:rPr lang="ru-RU" sz="4400" dirty="0" smtClean="0">
                <a:solidFill>
                  <a:schemeClr val="bg1"/>
                </a:solidFill>
                <a:latin typeface="TT Norms Medium" panose="02000803030000020003" pitchFamily="50" charset="-52"/>
              </a:rPr>
              <a:t>2000 </a:t>
            </a:r>
            <a:r>
              <a:rPr lang="ru-RU" sz="4400" dirty="0">
                <a:solidFill>
                  <a:schemeClr val="bg1"/>
                </a:solidFill>
                <a:latin typeface="TT Norms Medium" panose="02000803030000020003" pitchFamily="50" charset="-52"/>
              </a:rPr>
              <a:t>по суточным </a:t>
            </a:r>
            <a:r>
              <a:rPr lang="ru-RU" sz="4400" dirty="0" smtClean="0">
                <a:solidFill>
                  <a:schemeClr val="bg1"/>
                </a:solidFill>
                <a:latin typeface="TT Norms Medium" panose="02000803030000020003" pitchFamily="50" charset="-52"/>
              </a:rPr>
              <a:t>предложениям</a:t>
            </a:r>
            <a:endParaRPr lang="ru-RU" sz="4400" dirty="0">
              <a:solidFill>
                <a:schemeClr val="bg1"/>
              </a:solidFill>
              <a:latin typeface="TT Norms Medium" panose="02000803030000020003" pitchFamily="50" charset="-52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1912368" y="4202720"/>
            <a:ext cx="9900138" cy="7438295"/>
          </a:xfrm>
          <a:prstGeom prst="roundRect">
            <a:avLst>
              <a:gd name="adj" fmla="val 7983"/>
            </a:avLst>
          </a:prstGeom>
          <a:noFill/>
          <a:ln w="762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641" y="11822431"/>
            <a:ext cx="2203711" cy="859678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9949033" y="6778489"/>
            <a:ext cx="5336020" cy="533602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  <a:effectLst>
            <a:outerShdw blurRad="520700" dist="165100" dir="6180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10905474" y="9669304"/>
            <a:ext cx="4455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B1727"/>
                </a:solidFill>
                <a:latin typeface="TT Norms Medium" panose="02000803030000020003" pitchFamily="50" charset="-52"/>
              </a:rPr>
              <a:t>Seed</a:t>
            </a:r>
          </a:p>
          <a:p>
            <a:r>
              <a:rPr lang="ru-RU" sz="3600" dirty="0">
                <a:solidFill>
                  <a:srgbClr val="2B1727"/>
                </a:solidFill>
                <a:latin typeface="TT Norms Medium" panose="02000803030000020003" pitchFamily="50" charset="-52"/>
              </a:rPr>
              <a:t>Конверт. </a:t>
            </a:r>
            <a:r>
              <a:rPr lang="ru-RU" sz="3600" dirty="0" err="1">
                <a:solidFill>
                  <a:srgbClr val="2B1727"/>
                </a:solidFill>
                <a:latin typeface="TT Norms Medium" panose="02000803030000020003" pitchFamily="50" charset="-52"/>
              </a:rPr>
              <a:t>займ</a:t>
            </a:r>
            <a:endParaRPr lang="ru-RU" sz="3600" dirty="0">
              <a:solidFill>
                <a:srgbClr val="2B1727"/>
              </a:solidFill>
              <a:latin typeface="TT Norms Medium" panose="02000803030000020003" pitchFamily="50" charset="-5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05474" y="8259541"/>
            <a:ext cx="352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>
                <a:solidFill>
                  <a:srgbClr val="2B1727"/>
                </a:solidFill>
                <a:latin typeface="TT Norms Bold" panose="02000803040000020004" pitchFamily="50" charset="-52"/>
              </a:rPr>
              <a:t>50К$</a:t>
            </a:r>
            <a:endParaRPr lang="ru-RU" sz="7200" dirty="0">
              <a:solidFill>
                <a:srgbClr val="2B1727"/>
              </a:solidFill>
              <a:latin typeface="TT Norms Bold" panose="02000803040000020004" pitchFamily="50" charset="-52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3735050" y="4035504"/>
            <a:ext cx="5336020" cy="533602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  <a:effectLst>
            <a:outerShdw blurRad="520700" dist="165100" dir="6180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14691491" y="6926319"/>
            <a:ext cx="445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2B1727"/>
                </a:solidFill>
                <a:latin typeface="TT Norms Medium" panose="02000803030000020003" pitchFamily="50" charset="-52"/>
              </a:rPr>
              <a:t>ср. чек 47$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691491" y="5516556"/>
            <a:ext cx="352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>
                <a:solidFill>
                  <a:srgbClr val="2B1727"/>
                </a:solidFill>
                <a:latin typeface="TT Norms Bold" panose="02000803040000020004" pitchFamily="50" charset="-52"/>
              </a:rPr>
              <a:t>3к 2к</a:t>
            </a:r>
            <a:endParaRPr lang="ru-RU" sz="7200" dirty="0">
              <a:solidFill>
                <a:srgbClr val="2B1727"/>
              </a:solidFill>
              <a:latin typeface="TT Norms Bold" panose="02000803040000020004" pitchFamily="50" charset="-52"/>
            </a:endParaRPr>
          </a:p>
        </p:txBody>
      </p:sp>
      <p:sp>
        <p:nvSpPr>
          <p:cNvPr id="14" name="Овал 13"/>
          <p:cNvSpPr/>
          <p:nvPr/>
        </p:nvSpPr>
        <p:spPr>
          <a:xfrm>
            <a:off x="17358986" y="1495856"/>
            <a:ext cx="5336020" cy="533602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  <a:effectLst>
            <a:outerShdw blurRad="520700" dist="165100" dir="6180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8315427" y="4386671"/>
            <a:ext cx="3423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2B1727"/>
                </a:solidFill>
                <a:latin typeface="TT Norms Medium" panose="02000803030000020003" pitchFamily="50" charset="-52"/>
              </a:rPr>
              <a:t>Доход</a:t>
            </a:r>
          </a:p>
          <a:p>
            <a:r>
              <a:rPr lang="ru-RU" sz="3600" dirty="0">
                <a:solidFill>
                  <a:srgbClr val="2B1727"/>
                </a:solidFill>
                <a:latin typeface="TT Norms Medium" panose="02000803030000020003" pitchFamily="50" charset="-52"/>
              </a:rPr>
              <a:t>за 18 </a:t>
            </a:r>
            <a:r>
              <a:rPr lang="ru-RU" sz="3600" dirty="0" err="1">
                <a:solidFill>
                  <a:srgbClr val="2B1727"/>
                </a:solidFill>
                <a:latin typeface="TT Norms Medium" panose="02000803030000020003" pitchFamily="50" charset="-52"/>
              </a:rPr>
              <a:t>мес</a:t>
            </a:r>
            <a:endParaRPr lang="ru-RU" sz="3600" dirty="0">
              <a:solidFill>
                <a:srgbClr val="2B1727"/>
              </a:solidFill>
              <a:latin typeface="TT Norms Medium" panose="02000803030000020003" pitchFamily="50" charset="-5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15427" y="2976908"/>
            <a:ext cx="352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>
                <a:solidFill>
                  <a:srgbClr val="2B1727"/>
                </a:solidFill>
                <a:latin typeface="TT Norms Bold" panose="02000803040000020004" pitchFamily="50" charset="-52"/>
              </a:rPr>
              <a:t>235к$</a:t>
            </a:r>
            <a:endParaRPr lang="ru-RU" sz="7200" dirty="0">
              <a:solidFill>
                <a:srgbClr val="2B1727"/>
              </a:solidFill>
              <a:latin typeface="TT Norms Bold" panose="0200080304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458137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727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527678" y="4332162"/>
            <a:ext cx="11822682" cy="1194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ru-RU" sz="7200" dirty="0" smtClean="0">
                <a:solidFill>
                  <a:srgbClr val="66FF99"/>
                </a:solidFill>
                <a:latin typeface="TT Norms Heavy" panose="02000503030000020004" pitchFamily="50" charset="-52"/>
              </a:rPr>
              <a:t>СПАСИБО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3882315" y="6499011"/>
            <a:ext cx="9958207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2400"/>
              </a:spcAft>
            </a:pPr>
            <a:r>
              <a:rPr lang="ru-RU" sz="6600" dirty="0">
                <a:solidFill>
                  <a:schemeClr val="bg1"/>
                </a:solidFill>
                <a:latin typeface="TT Norms Bold" panose="02000803040000020004" pitchFamily="50" charset="-52"/>
              </a:rPr>
              <a:t>Алексей </a:t>
            </a:r>
            <a:r>
              <a:rPr lang="ru-RU" sz="6600" dirty="0" err="1" smtClean="0">
                <a:solidFill>
                  <a:schemeClr val="bg1"/>
                </a:solidFill>
                <a:latin typeface="TT Norms Bold" panose="02000803040000020004" pitchFamily="50" charset="-52"/>
              </a:rPr>
              <a:t>Тартыков</a:t>
            </a:r>
            <a:endParaRPr lang="ru-RU" sz="6600" dirty="0" smtClean="0">
              <a:solidFill>
                <a:schemeClr val="bg1"/>
              </a:solidFill>
              <a:latin typeface="TT Norms Bold" panose="02000803040000020004" pitchFamily="50" charset="-52"/>
            </a:endParaRPr>
          </a:p>
          <a:p>
            <a:pPr lvl="0">
              <a:spcAft>
                <a:spcPts val="2400"/>
              </a:spcAft>
            </a:pPr>
            <a:r>
              <a:rPr lang="en-US" sz="6600" dirty="0" smtClean="0">
                <a:solidFill>
                  <a:srgbClr val="BC8AFB"/>
                </a:solidFill>
                <a:latin typeface="TT Norms Bold" panose="02000803040000020004" pitchFamily="50" charset="-52"/>
              </a:rPr>
              <a:t>al.tartykov@gmail.com</a:t>
            </a:r>
            <a:endParaRPr lang="ru-RU" sz="6600" dirty="0" smtClean="0">
              <a:solidFill>
                <a:srgbClr val="BC8AFB"/>
              </a:solidFill>
              <a:latin typeface="TT Norms Bold" panose="02000803040000020004" pitchFamily="50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641" y="11822431"/>
            <a:ext cx="2203711" cy="85967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3840522" y="6499011"/>
            <a:ext cx="734611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2400"/>
              </a:spcAft>
            </a:pPr>
            <a:r>
              <a:rPr lang="ru-RU" sz="6600" dirty="0">
                <a:solidFill>
                  <a:srgbClr val="66FF99"/>
                </a:solidFill>
                <a:latin typeface="TT Norms Bold" panose="02000803040000020004" pitchFamily="50" charset="-52"/>
              </a:rPr>
              <a:t>8 977 327 14 56</a:t>
            </a:r>
          </a:p>
          <a:p>
            <a:pPr lvl="0">
              <a:spcAft>
                <a:spcPts val="2400"/>
              </a:spcAft>
            </a:pPr>
            <a:r>
              <a:rPr lang="en-US" sz="6600" dirty="0">
                <a:solidFill>
                  <a:srgbClr val="66FF99"/>
                </a:solidFill>
                <a:latin typeface="TT Norms Bold" panose="02000803040000020004" pitchFamily="50" charset="-52"/>
              </a:rPr>
              <a:t>Corwey.com</a:t>
            </a:r>
            <a:endParaRPr lang="ru-RU" sz="6600" dirty="0">
              <a:solidFill>
                <a:srgbClr val="66FF99"/>
              </a:solidFill>
              <a:latin typeface="TT Norms Bold" panose="0200080304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437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FF99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1060722" y="6559062"/>
            <a:ext cx="12203724" cy="6435969"/>
          </a:xfrm>
          <a:prstGeom prst="rect">
            <a:avLst/>
          </a:prstGeom>
          <a:solidFill>
            <a:srgbClr val="66FF99"/>
          </a:solidFill>
          <a:ln w="76200">
            <a:solidFill>
              <a:srgbClr val="2E1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1912368" y="1533834"/>
            <a:ext cx="7470585" cy="825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7200" dirty="0" smtClean="0">
                <a:solidFill>
                  <a:srgbClr val="2B1727"/>
                </a:solidFill>
                <a:latin typeface="TT Norms Heavy" panose="02000503030000020004" pitchFamily="50" charset="-52"/>
              </a:rPr>
              <a:t>1. ПРОБЛЕМА</a:t>
            </a:r>
            <a:endParaRPr lang="ru-RU" sz="7200" b="1" dirty="0">
              <a:solidFill>
                <a:srgbClr val="2B1727"/>
              </a:solidFill>
              <a:latin typeface="TT Norms Heavy" panose="02000503030000020004" pitchFamily="50" charset="-52"/>
              <a:ea typeface="Yu Gothic UI Semibold" panose="020B0700000000000000" pitchFamily="34" charset="-128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666" y="1436105"/>
            <a:ext cx="2366780" cy="92329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912368" y="4257635"/>
            <a:ext cx="747058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solidFill>
                  <a:srgbClr val="2E1914"/>
                </a:solidFill>
                <a:latin typeface="TT Norms Bold" panose="02000803040000020004" pitchFamily="50" charset="-52"/>
              </a:rPr>
              <a:t>Цена </a:t>
            </a:r>
            <a:r>
              <a:rPr lang="ru-RU" sz="3600" dirty="0">
                <a:solidFill>
                  <a:srgbClr val="2E1914"/>
                </a:solidFill>
                <a:latin typeface="TT Norms Regular" panose="02000503030000020003" pitchFamily="50" charset="-52"/>
              </a:rPr>
              <a:t>- для многих людей является главной проблемой </a:t>
            </a:r>
            <a:endParaRPr lang="en-US" sz="3600" dirty="0" smtClean="0">
              <a:solidFill>
                <a:srgbClr val="2E1914"/>
              </a:solidFill>
              <a:latin typeface="TT Norms Regular" panose="02000503030000020003" pitchFamily="50" charset="-52"/>
            </a:endParaRPr>
          </a:p>
          <a:p>
            <a:endParaRPr lang="en-US" sz="3600" dirty="0">
              <a:solidFill>
                <a:srgbClr val="2E1914"/>
              </a:solidFill>
              <a:latin typeface="TT Norms Bold" panose="02000803040000020004" pitchFamily="50" charset="-52"/>
            </a:endParaRPr>
          </a:p>
          <a:p>
            <a:r>
              <a:rPr lang="ru-RU" sz="3600" dirty="0" smtClean="0">
                <a:solidFill>
                  <a:srgbClr val="2E1914"/>
                </a:solidFill>
                <a:latin typeface="TT Norms Bold" panose="02000803040000020004" pitchFamily="50" charset="-52"/>
              </a:rPr>
              <a:t>Дискриминация </a:t>
            </a:r>
            <a:r>
              <a:rPr lang="ru-RU" sz="3600" dirty="0">
                <a:solidFill>
                  <a:srgbClr val="2E1914"/>
                </a:solidFill>
                <a:latin typeface="TT Norms Regular" panose="02000503030000020003" pitchFamily="50" charset="-52"/>
              </a:rPr>
              <a:t>- разные люди хотят жить со своими потребностями (другая нация</a:t>
            </a:r>
            <a:r>
              <a:rPr lang="ru-RU" sz="3600" dirty="0" smtClean="0">
                <a:solidFill>
                  <a:srgbClr val="2E1914"/>
                </a:solidFill>
                <a:latin typeface="TT Norms Regular" panose="02000503030000020003" pitchFamily="50" charset="-52"/>
              </a:rPr>
              <a:t>,</a:t>
            </a:r>
            <a:r>
              <a:rPr lang="en-US" sz="3600" dirty="0" smtClean="0">
                <a:solidFill>
                  <a:srgbClr val="2E1914"/>
                </a:solidFill>
                <a:latin typeface="TT Norms Regular" panose="02000503030000020003" pitchFamily="50" charset="-52"/>
              </a:rPr>
              <a:t> </a:t>
            </a:r>
            <a:r>
              <a:rPr lang="ru-RU" sz="3600" dirty="0" smtClean="0">
                <a:solidFill>
                  <a:srgbClr val="2E1914"/>
                </a:solidFill>
                <a:latin typeface="TT Norms Regular" panose="02000503030000020003" pitchFamily="50" charset="-52"/>
              </a:rPr>
              <a:t>кошки/собаки, вредные </a:t>
            </a:r>
            <a:r>
              <a:rPr lang="ru-RU" sz="3600" dirty="0">
                <a:solidFill>
                  <a:srgbClr val="2E1914"/>
                </a:solidFill>
                <a:latin typeface="TT Norms Regular" panose="02000503030000020003" pitchFamily="50" charset="-52"/>
              </a:rPr>
              <a:t>привычки) </a:t>
            </a:r>
            <a:endParaRPr lang="en-US" sz="3600" dirty="0" smtClean="0">
              <a:solidFill>
                <a:srgbClr val="2E1914"/>
              </a:solidFill>
              <a:latin typeface="TT Norms Regular" panose="02000503030000020003" pitchFamily="50" charset="-52"/>
            </a:endParaRPr>
          </a:p>
          <a:p>
            <a:endParaRPr lang="en-US" sz="3600" dirty="0" smtClean="0">
              <a:solidFill>
                <a:srgbClr val="2E1914"/>
              </a:solidFill>
              <a:latin typeface="TT Norms Bold" panose="02000803040000020004" pitchFamily="50" charset="-52"/>
            </a:endParaRPr>
          </a:p>
          <a:p>
            <a:r>
              <a:rPr lang="ru-RU" sz="3600" dirty="0" smtClean="0">
                <a:solidFill>
                  <a:srgbClr val="2E1914"/>
                </a:solidFill>
                <a:latin typeface="TT Norms Bold" panose="02000803040000020004" pitchFamily="50" charset="-52"/>
              </a:rPr>
              <a:t>Отели </a:t>
            </a:r>
            <a:r>
              <a:rPr lang="ru-RU" sz="3600" dirty="0">
                <a:solidFill>
                  <a:srgbClr val="2E1914"/>
                </a:solidFill>
                <a:latin typeface="TT Norms Regular" panose="02000503030000020003" pitchFamily="50" charset="-52"/>
              </a:rPr>
              <a:t>не передают культуру и ценность </a:t>
            </a:r>
            <a:r>
              <a:rPr lang="ru-RU" sz="3600" dirty="0" smtClean="0">
                <a:solidFill>
                  <a:srgbClr val="2E1914"/>
                </a:solidFill>
                <a:latin typeface="TT Norms Regular" panose="02000503030000020003" pitchFamily="50" charset="-52"/>
              </a:rPr>
              <a:t>города</a:t>
            </a:r>
            <a:endParaRPr lang="en-US" sz="3600" dirty="0" smtClean="0">
              <a:solidFill>
                <a:srgbClr val="2E1914"/>
              </a:solidFill>
              <a:latin typeface="TT Norms Regular" panose="02000503030000020003" pitchFamily="50" charset="-52"/>
            </a:endParaRPr>
          </a:p>
          <a:p>
            <a:endParaRPr lang="en-US" sz="3600" dirty="0" smtClean="0">
              <a:solidFill>
                <a:srgbClr val="2E1914"/>
              </a:solidFill>
              <a:latin typeface="TT Norms Bold" panose="02000803040000020004" pitchFamily="50" charset="-52"/>
            </a:endParaRPr>
          </a:p>
          <a:p>
            <a:r>
              <a:rPr lang="ru-RU" sz="3600" dirty="0" smtClean="0">
                <a:solidFill>
                  <a:srgbClr val="2E1914"/>
                </a:solidFill>
                <a:latin typeface="TT Norms Bold" panose="02000803040000020004" pitchFamily="50" charset="-52"/>
              </a:rPr>
              <a:t>Невозможно </a:t>
            </a:r>
            <a:r>
              <a:rPr lang="ru-RU" sz="3600" dirty="0">
                <a:solidFill>
                  <a:srgbClr val="2E1914"/>
                </a:solidFill>
                <a:latin typeface="TT Norms Bold" panose="02000803040000020004" pitchFamily="50" charset="-52"/>
              </a:rPr>
              <a:t>заселиться онлайн</a:t>
            </a:r>
          </a:p>
        </p:txBody>
      </p:sp>
      <p:pic>
        <p:nvPicPr>
          <p:cNvPr id="2050" name="Picture 2" descr="ÐÐ°ÑÑÐ¸Ð½ÐºÐ¸ Ð¿Ð¾ Ð·Ð°Ð¿ÑÐ¾ÑÑ couples photo with d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725" y="3329354"/>
            <a:ext cx="12072275" cy="780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/>
          <p:cNvSpPr/>
          <p:nvPr/>
        </p:nvSpPr>
        <p:spPr>
          <a:xfrm>
            <a:off x="16416171" y="3865306"/>
            <a:ext cx="5441506" cy="768663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727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13835956" y="1533834"/>
            <a:ext cx="7470585" cy="825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7200" dirty="0" smtClean="0">
                <a:solidFill>
                  <a:schemeClr val="bg1"/>
                </a:solidFill>
                <a:latin typeface="TT Norms Heavy" panose="02000503030000020004" pitchFamily="50" charset="-52"/>
              </a:rPr>
              <a:t>2. РЕШЕНИЕ</a:t>
            </a:r>
            <a:endParaRPr lang="ru-RU" sz="7200" b="1" dirty="0">
              <a:solidFill>
                <a:schemeClr val="bg1"/>
              </a:solidFill>
              <a:latin typeface="TT Norms Heavy" panose="02000503030000020004" pitchFamily="50" charset="-52"/>
              <a:ea typeface="Yu Gothic UI Semibold" panose="020B0700000000000000" pitchFamily="34" charset="-128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3835957" y="7172470"/>
            <a:ext cx="845253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4000" dirty="0">
                <a:solidFill>
                  <a:schemeClr val="bg1"/>
                </a:solidFill>
                <a:latin typeface="TT Norms Medium" panose="02000803030000020003" pitchFamily="50" charset="-52"/>
                <a:ea typeface="Anton"/>
                <a:cs typeface="Anton"/>
                <a:sym typeface="Anton"/>
              </a:rPr>
              <a:t>Сохраняем </a:t>
            </a:r>
            <a:r>
              <a:rPr lang="ru-RU" sz="4000" dirty="0" smtClean="0">
                <a:solidFill>
                  <a:schemeClr val="bg1"/>
                </a:solidFill>
                <a:latin typeface="TT Norms Medium" panose="02000803030000020003" pitchFamily="50" charset="-52"/>
                <a:ea typeface="Anton"/>
                <a:cs typeface="Anton"/>
                <a:sym typeface="Anton"/>
              </a:rPr>
              <a:t>деньги</a:t>
            </a:r>
          </a:p>
          <a:p>
            <a:pPr lvl="0">
              <a:lnSpc>
                <a:spcPct val="90000"/>
              </a:lnSpc>
            </a:pPr>
            <a:endParaRPr lang="ru-RU" sz="4000" dirty="0">
              <a:solidFill>
                <a:schemeClr val="bg1"/>
              </a:solidFill>
              <a:latin typeface="TT Norms Medium" panose="02000803030000020003" pitchFamily="50" charset="-52"/>
              <a:ea typeface="Anton"/>
              <a:cs typeface="Anton"/>
              <a:sym typeface="Anton"/>
            </a:endParaRPr>
          </a:p>
          <a:p>
            <a:pPr lvl="0">
              <a:lnSpc>
                <a:spcPct val="90000"/>
              </a:lnSpc>
            </a:pPr>
            <a:r>
              <a:rPr lang="ru-RU" sz="4000" dirty="0">
                <a:solidFill>
                  <a:schemeClr val="bg1"/>
                </a:solidFill>
                <a:latin typeface="TT Norms Medium" panose="02000803030000020003" pitchFamily="50" charset="-52"/>
                <a:ea typeface="Anton"/>
                <a:cs typeface="Anton"/>
                <a:sym typeface="Anton"/>
              </a:rPr>
              <a:t>Заработать на </a:t>
            </a:r>
            <a:r>
              <a:rPr lang="ru-RU" sz="4000" dirty="0" smtClean="0">
                <a:solidFill>
                  <a:schemeClr val="bg1"/>
                </a:solidFill>
                <a:latin typeface="TT Norms Medium" panose="02000803030000020003" pitchFamily="50" charset="-52"/>
                <a:ea typeface="Anton"/>
                <a:cs typeface="Anton"/>
                <a:sym typeface="Anton"/>
              </a:rPr>
              <a:t>жилье</a:t>
            </a:r>
          </a:p>
          <a:p>
            <a:pPr lvl="0">
              <a:lnSpc>
                <a:spcPct val="90000"/>
              </a:lnSpc>
            </a:pPr>
            <a:endParaRPr lang="ru-RU" sz="4000" dirty="0">
              <a:solidFill>
                <a:schemeClr val="bg1"/>
              </a:solidFill>
              <a:latin typeface="TT Norms Medium" panose="02000803030000020003" pitchFamily="50" charset="-52"/>
              <a:ea typeface="Anton"/>
              <a:cs typeface="Anton"/>
              <a:sym typeface="Anton"/>
            </a:endParaRPr>
          </a:p>
          <a:p>
            <a:pPr lvl="0">
              <a:lnSpc>
                <a:spcPct val="90000"/>
              </a:lnSpc>
            </a:pPr>
            <a:r>
              <a:rPr lang="ru-RU" sz="4000" dirty="0">
                <a:solidFill>
                  <a:schemeClr val="bg1"/>
                </a:solidFill>
                <a:latin typeface="TT Norms Medium" panose="02000803030000020003" pitchFamily="50" charset="-52"/>
                <a:ea typeface="Anton"/>
                <a:cs typeface="Anton"/>
                <a:sym typeface="Anton"/>
              </a:rPr>
              <a:t>Поделиться </a:t>
            </a:r>
            <a:r>
              <a:rPr lang="ru-RU" sz="4000" dirty="0" smtClean="0">
                <a:solidFill>
                  <a:schemeClr val="bg1"/>
                </a:solidFill>
                <a:latin typeface="TT Norms Medium" panose="02000803030000020003" pitchFamily="50" charset="-52"/>
                <a:ea typeface="Anton"/>
                <a:cs typeface="Anton"/>
                <a:sym typeface="Anton"/>
              </a:rPr>
              <a:t>своими интересами</a:t>
            </a:r>
            <a:endParaRPr lang="ru-RU" sz="4000" dirty="0">
              <a:solidFill>
                <a:schemeClr val="bg1"/>
              </a:solidFill>
              <a:latin typeface="TT Norms Medium" panose="02000803030000020003" pitchFamily="50" charset="-52"/>
              <a:ea typeface="Anton"/>
              <a:cs typeface="Anton"/>
              <a:sym typeface="Anton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641" y="11972423"/>
            <a:ext cx="2203711" cy="859678"/>
          </a:xfrm>
          <a:prstGeom prst="rect">
            <a:avLst/>
          </a:prstGeom>
        </p:spPr>
      </p:pic>
      <p:pic>
        <p:nvPicPr>
          <p:cNvPr id="3074" name="Picture 2" descr="ÐÐ°ÑÑÐ¸Ð½ÐºÐ¸ Ð¿Ð¾ Ð·Ð°Ð¿ÑÐ¾ÑÑ westlands woonev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08" y="3321440"/>
            <a:ext cx="11553092" cy="770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3835956" y="3677010"/>
            <a:ext cx="955439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4400" dirty="0">
                <a:solidFill>
                  <a:srgbClr val="66FF99"/>
                </a:solidFill>
                <a:latin typeface="TT Norms Bold" panose="02000803040000020004" pitchFamily="50" charset="-52"/>
                <a:ea typeface="Anton"/>
                <a:cs typeface="Anton"/>
                <a:sym typeface="Anton"/>
              </a:rPr>
              <a:t>Веб </a:t>
            </a:r>
            <a:r>
              <a:rPr lang="ru-RU" sz="4400" dirty="0" smtClean="0">
                <a:solidFill>
                  <a:srgbClr val="66FF99"/>
                </a:solidFill>
                <a:latin typeface="TT Norms Bold" panose="02000803040000020004" pitchFamily="50" charset="-52"/>
                <a:ea typeface="Anton"/>
                <a:cs typeface="Anton"/>
                <a:sym typeface="Anton"/>
              </a:rPr>
              <a:t>платформа, которая </a:t>
            </a:r>
            <a:r>
              <a:rPr lang="ru-RU" sz="4400" dirty="0">
                <a:solidFill>
                  <a:srgbClr val="66FF99"/>
                </a:solidFill>
                <a:latin typeface="TT Norms Bold" panose="02000803040000020004" pitchFamily="50" charset="-52"/>
                <a:ea typeface="Anton"/>
                <a:cs typeface="Anton"/>
                <a:sym typeface="Anton"/>
              </a:rPr>
              <a:t>объединяет </a:t>
            </a:r>
            <a:r>
              <a:rPr lang="ru-RU" sz="4400" dirty="0" smtClean="0">
                <a:solidFill>
                  <a:srgbClr val="66FF99"/>
                </a:solidFill>
                <a:latin typeface="TT Norms Bold" panose="02000803040000020004" pitchFamily="50" charset="-52"/>
                <a:ea typeface="Anton"/>
                <a:cs typeface="Anton"/>
                <a:sym typeface="Anton"/>
              </a:rPr>
              <a:t>людей, </a:t>
            </a:r>
          </a:p>
          <a:p>
            <a:pPr lvl="0"/>
            <a:r>
              <a:rPr lang="ru-RU" sz="4400" dirty="0" smtClean="0">
                <a:solidFill>
                  <a:srgbClr val="66FF99"/>
                </a:solidFill>
                <a:latin typeface="TT Norms Bold" panose="02000803040000020004" pitchFamily="50" charset="-52"/>
                <a:ea typeface="Anton"/>
                <a:cs typeface="Anton"/>
                <a:sym typeface="Anton"/>
              </a:rPr>
              <a:t>сдающих </a:t>
            </a:r>
            <a:r>
              <a:rPr lang="ru-RU" sz="4400" dirty="0">
                <a:solidFill>
                  <a:srgbClr val="66FF99"/>
                </a:solidFill>
                <a:latin typeface="TT Norms Bold" panose="02000803040000020004" pitchFamily="50" charset="-52"/>
                <a:ea typeface="Anton"/>
                <a:cs typeface="Anton"/>
                <a:sym typeface="Anton"/>
              </a:rPr>
              <a:t>свое </a:t>
            </a:r>
            <a:r>
              <a:rPr lang="ru-RU" sz="4400" dirty="0" smtClean="0">
                <a:solidFill>
                  <a:srgbClr val="66FF99"/>
                </a:solidFill>
                <a:latin typeface="TT Norms Bold" panose="02000803040000020004" pitchFamily="50" charset="-52"/>
                <a:ea typeface="Anton"/>
                <a:cs typeface="Anton"/>
                <a:sym typeface="Anton"/>
              </a:rPr>
              <a:t>жилье без </a:t>
            </a:r>
            <a:r>
              <a:rPr lang="ru-RU" sz="4400" dirty="0">
                <a:solidFill>
                  <a:srgbClr val="66FF99"/>
                </a:solidFill>
                <a:latin typeface="TT Norms Bold" panose="02000803040000020004" pitchFamily="50" charset="-52"/>
                <a:ea typeface="Anton"/>
                <a:cs typeface="Anton"/>
                <a:sym typeface="Anton"/>
              </a:rPr>
              <a:t>депозита и </a:t>
            </a:r>
            <a:r>
              <a:rPr lang="ru-RU" sz="4400" dirty="0" smtClean="0">
                <a:solidFill>
                  <a:srgbClr val="66FF99"/>
                </a:solidFill>
                <a:latin typeface="TT Norms Bold" panose="02000803040000020004" pitchFamily="50" charset="-52"/>
                <a:ea typeface="Anton"/>
                <a:cs typeface="Anton"/>
                <a:sym typeface="Anton"/>
              </a:rPr>
              <a:t>людей, которые </a:t>
            </a:r>
            <a:r>
              <a:rPr lang="ru-RU" sz="4400" dirty="0">
                <a:solidFill>
                  <a:srgbClr val="66FF99"/>
                </a:solidFill>
                <a:latin typeface="TT Norms Bold" panose="02000803040000020004" pitchFamily="50" charset="-52"/>
                <a:ea typeface="Anton"/>
                <a:cs typeface="Anton"/>
                <a:sym typeface="Anton"/>
              </a:rPr>
              <a:t>его ищут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738553" y="1946615"/>
            <a:ext cx="9706707" cy="10075984"/>
          </a:xfrm>
          <a:prstGeom prst="rect">
            <a:avLst/>
          </a:prstGeom>
          <a:noFill/>
          <a:ln w="76200">
            <a:solidFill>
              <a:srgbClr val="BC8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51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727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13835956" y="1533834"/>
            <a:ext cx="7470585" cy="825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7200" dirty="0" smtClean="0">
                <a:solidFill>
                  <a:schemeClr val="bg1"/>
                </a:solidFill>
                <a:latin typeface="TT Norms Heavy" panose="02000503030000020004" pitchFamily="50" charset="-52"/>
              </a:rPr>
              <a:t>3</a:t>
            </a:r>
            <a:r>
              <a:rPr lang="ru-RU" sz="7200" dirty="0" smtClean="0">
                <a:solidFill>
                  <a:schemeClr val="bg1"/>
                </a:solidFill>
                <a:latin typeface="TT Norms Heavy" panose="02000503030000020004" pitchFamily="50" charset="-52"/>
              </a:rPr>
              <a:t>. РЕШЕНИЕ</a:t>
            </a:r>
            <a:endParaRPr lang="ru-RU" sz="7200" b="1" dirty="0">
              <a:solidFill>
                <a:schemeClr val="bg1"/>
              </a:solidFill>
              <a:latin typeface="TT Norms Heavy" panose="02000503030000020004" pitchFamily="50" charset="-52"/>
              <a:ea typeface="Yu Gothic UI Semibold" panose="020B0700000000000000" pitchFamily="34" charset="-128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641" y="11972423"/>
            <a:ext cx="2203711" cy="859678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2057208" y="1481080"/>
            <a:ext cx="9706707" cy="11478782"/>
          </a:xfrm>
          <a:prstGeom prst="rect">
            <a:avLst/>
          </a:prstGeom>
          <a:noFill/>
          <a:ln w="76200">
            <a:solidFill>
              <a:srgbClr val="66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30" y="3032754"/>
            <a:ext cx="8786566" cy="465765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432" y="4103204"/>
            <a:ext cx="8817669" cy="469653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618" y="5346032"/>
            <a:ext cx="8809893" cy="468876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3835957" y="7172470"/>
            <a:ext cx="845253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4000" dirty="0">
                <a:solidFill>
                  <a:schemeClr val="bg1"/>
                </a:solidFill>
                <a:latin typeface="TT Norms Medium" panose="02000803030000020003" pitchFamily="50" charset="-52"/>
                <a:ea typeface="Anton"/>
                <a:cs typeface="Anton"/>
                <a:sym typeface="Anton"/>
              </a:rPr>
              <a:t>Сохраняем </a:t>
            </a:r>
            <a:r>
              <a:rPr lang="ru-RU" sz="4000" dirty="0" smtClean="0">
                <a:solidFill>
                  <a:schemeClr val="bg1"/>
                </a:solidFill>
                <a:latin typeface="TT Norms Medium" panose="02000803030000020003" pitchFamily="50" charset="-52"/>
                <a:ea typeface="Anton"/>
                <a:cs typeface="Anton"/>
                <a:sym typeface="Anton"/>
              </a:rPr>
              <a:t>деньги</a:t>
            </a:r>
          </a:p>
          <a:p>
            <a:pPr lvl="0">
              <a:lnSpc>
                <a:spcPct val="90000"/>
              </a:lnSpc>
            </a:pPr>
            <a:endParaRPr lang="ru-RU" sz="4000" dirty="0">
              <a:solidFill>
                <a:schemeClr val="bg1"/>
              </a:solidFill>
              <a:latin typeface="TT Norms Medium" panose="02000803030000020003" pitchFamily="50" charset="-52"/>
              <a:ea typeface="Anton"/>
              <a:cs typeface="Anton"/>
              <a:sym typeface="Anton"/>
            </a:endParaRPr>
          </a:p>
          <a:p>
            <a:pPr lvl="0">
              <a:lnSpc>
                <a:spcPct val="90000"/>
              </a:lnSpc>
            </a:pPr>
            <a:r>
              <a:rPr lang="ru-RU" sz="4000" dirty="0">
                <a:solidFill>
                  <a:schemeClr val="bg1"/>
                </a:solidFill>
                <a:latin typeface="TT Norms Medium" panose="02000803030000020003" pitchFamily="50" charset="-52"/>
                <a:ea typeface="Anton"/>
                <a:cs typeface="Anton"/>
                <a:sym typeface="Anton"/>
              </a:rPr>
              <a:t>Заработать на </a:t>
            </a:r>
            <a:r>
              <a:rPr lang="ru-RU" sz="4000" dirty="0" smtClean="0">
                <a:solidFill>
                  <a:schemeClr val="bg1"/>
                </a:solidFill>
                <a:latin typeface="TT Norms Medium" panose="02000803030000020003" pitchFamily="50" charset="-52"/>
                <a:ea typeface="Anton"/>
                <a:cs typeface="Anton"/>
                <a:sym typeface="Anton"/>
              </a:rPr>
              <a:t>жилье</a:t>
            </a:r>
          </a:p>
          <a:p>
            <a:pPr lvl="0">
              <a:lnSpc>
                <a:spcPct val="90000"/>
              </a:lnSpc>
            </a:pPr>
            <a:endParaRPr lang="ru-RU" sz="4000" dirty="0">
              <a:solidFill>
                <a:schemeClr val="bg1"/>
              </a:solidFill>
              <a:latin typeface="TT Norms Medium" panose="02000803030000020003" pitchFamily="50" charset="-52"/>
              <a:ea typeface="Anton"/>
              <a:cs typeface="Anton"/>
              <a:sym typeface="Anton"/>
            </a:endParaRPr>
          </a:p>
          <a:p>
            <a:pPr lvl="0">
              <a:lnSpc>
                <a:spcPct val="90000"/>
              </a:lnSpc>
            </a:pPr>
            <a:r>
              <a:rPr lang="ru-RU" sz="4000" dirty="0">
                <a:solidFill>
                  <a:schemeClr val="bg1"/>
                </a:solidFill>
                <a:latin typeface="TT Norms Medium" panose="02000803030000020003" pitchFamily="50" charset="-52"/>
                <a:ea typeface="Anton"/>
                <a:cs typeface="Anton"/>
                <a:sym typeface="Anton"/>
              </a:rPr>
              <a:t>Поделиться </a:t>
            </a:r>
            <a:r>
              <a:rPr lang="ru-RU" sz="4000" dirty="0" smtClean="0">
                <a:solidFill>
                  <a:schemeClr val="bg1"/>
                </a:solidFill>
                <a:latin typeface="TT Norms Medium" panose="02000803030000020003" pitchFamily="50" charset="-52"/>
                <a:ea typeface="Anton"/>
                <a:cs typeface="Anton"/>
                <a:sym typeface="Anton"/>
              </a:rPr>
              <a:t>своими интересами</a:t>
            </a:r>
            <a:endParaRPr lang="ru-RU" sz="4000" dirty="0">
              <a:solidFill>
                <a:schemeClr val="bg1"/>
              </a:solidFill>
              <a:latin typeface="TT Norms Medium" panose="02000803030000020003" pitchFamily="50" charset="-52"/>
              <a:ea typeface="Anton"/>
              <a:cs typeface="Anton"/>
              <a:sym typeface="Anton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3835956" y="3677010"/>
            <a:ext cx="955439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4400" dirty="0">
                <a:solidFill>
                  <a:srgbClr val="66FF99"/>
                </a:solidFill>
                <a:latin typeface="TT Norms Bold" panose="02000803040000020004" pitchFamily="50" charset="-52"/>
                <a:ea typeface="Anton"/>
                <a:cs typeface="Anton"/>
                <a:sym typeface="Anton"/>
              </a:rPr>
              <a:t>Веб </a:t>
            </a:r>
            <a:r>
              <a:rPr lang="ru-RU" sz="4400" dirty="0" smtClean="0">
                <a:solidFill>
                  <a:srgbClr val="66FF99"/>
                </a:solidFill>
                <a:latin typeface="TT Norms Bold" panose="02000803040000020004" pitchFamily="50" charset="-52"/>
                <a:ea typeface="Anton"/>
                <a:cs typeface="Anton"/>
                <a:sym typeface="Anton"/>
              </a:rPr>
              <a:t>платформа, которая </a:t>
            </a:r>
            <a:r>
              <a:rPr lang="ru-RU" sz="4400" dirty="0">
                <a:solidFill>
                  <a:srgbClr val="66FF99"/>
                </a:solidFill>
                <a:latin typeface="TT Norms Bold" panose="02000803040000020004" pitchFamily="50" charset="-52"/>
                <a:ea typeface="Anton"/>
                <a:cs typeface="Anton"/>
                <a:sym typeface="Anton"/>
              </a:rPr>
              <a:t>объединяет </a:t>
            </a:r>
            <a:r>
              <a:rPr lang="ru-RU" sz="4400" dirty="0" smtClean="0">
                <a:solidFill>
                  <a:srgbClr val="66FF99"/>
                </a:solidFill>
                <a:latin typeface="TT Norms Bold" panose="02000803040000020004" pitchFamily="50" charset="-52"/>
                <a:ea typeface="Anton"/>
                <a:cs typeface="Anton"/>
                <a:sym typeface="Anton"/>
              </a:rPr>
              <a:t>людей, </a:t>
            </a:r>
          </a:p>
          <a:p>
            <a:pPr lvl="0"/>
            <a:r>
              <a:rPr lang="ru-RU" sz="4400" dirty="0" smtClean="0">
                <a:solidFill>
                  <a:srgbClr val="66FF99"/>
                </a:solidFill>
                <a:latin typeface="TT Norms Bold" panose="02000803040000020004" pitchFamily="50" charset="-52"/>
                <a:ea typeface="Anton"/>
                <a:cs typeface="Anton"/>
                <a:sym typeface="Anton"/>
              </a:rPr>
              <a:t>сдающих </a:t>
            </a:r>
            <a:r>
              <a:rPr lang="ru-RU" sz="4400" dirty="0">
                <a:solidFill>
                  <a:srgbClr val="66FF99"/>
                </a:solidFill>
                <a:latin typeface="TT Norms Bold" panose="02000803040000020004" pitchFamily="50" charset="-52"/>
                <a:ea typeface="Anton"/>
                <a:cs typeface="Anton"/>
                <a:sym typeface="Anton"/>
              </a:rPr>
              <a:t>свое </a:t>
            </a:r>
            <a:r>
              <a:rPr lang="ru-RU" sz="4400" dirty="0" smtClean="0">
                <a:solidFill>
                  <a:srgbClr val="66FF99"/>
                </a:solidFill>
                <a:latin typeface="TT Norms Bold" panose="02000803040000020004" pitchFamily="50" charset="-52"/>
                <a:ea typeface="Anton"/>
                <a:cs typeface="Anton"/>
                <a:sym typeface="Anton"/>
              </a:rPr>
              <a:t>жилье без </a:t>
            </a:r>
            <a:r>
              <a:rPr lang="ru-RU" sz="4400" dirty="0">
                <a:solidFill>
                  <a:srgbClr val="66FF99"/>
                </a:solidFill>
                <a:latin typeface="TT Norms Bold" panose="02000803040000020004" pitchFamily="50" charset="-52"/>
                <a:ea typeface="Anton"/>
                <a:cs typeface="Anton"/>
                <a:sym typeface="Anton"/>
              </a:rPr>
              <a:t>депозита и </a:t>
            </a:r>
            <a:r>
              <a:rPr lang="ru-RU" sz="4400" dirty="0" smtClean="0">
                <a:solidFill>
                  <a:srgbClr val="66FF99"/>
                </a:solidFill>
                <a:latin typeface="TT Norms Bold" panose="02000803040000020004" pitchFamily="50" charset="-52"/>
                <a:ea typeface="Anton"/>
                <a:cs typeface="Anton"/>
                <a:sym typeface="Anton"/>
              </a:rPr>
              <a:t>людей, которые </a:t>
            </a:r>
            <a:r>
              <a:rPr lang="ru-RU" sz="4400" dirty="0">
                <a:solidFill>
                  <a:srgbClr val="66FF99"/>
                </a:solidFill>
                <a:latin typeface="TT Norms Bold" panose="02000803040000020004" pitchFamily="50" charset="-52"/>
                <a:ea typeface="Anton"/>
                <a:cs typeface="Anton"/>
                <a:sym typeface="Anton"/>
              </a:rPr>
              <a:t>его ищут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910" y="8513334"/>
            <a:ext cx="5202371" cy="52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0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FF99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Ð°ÑÑÐ¸Ð½ÐºÐ¸ Ð¿Ð¾ Ð·Ð°Ð¿ÑÐ¾ÑÑ apartmen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949"/>
          <a:stretch/>
        </p:blipFill>
        <p:spPr bwMode="auto">
          <a:xfrm>
            <a:off x="-1" y="-1"/>
            <a:ext cx="24384001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-1" y="0"/>
            <a:ext cx="24384001" cy="13716001"/>
          </a:xfrm>
          <a:prstGeom prst="rect">
            <a:avLst/>
          </a:prstGeom>
          <a:solidFill>
            <a:srgbClr val="66FF99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1912368" y="1325977"/>
            <a:ext cx="7983627" cy="13037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7200" dirty="0" smtClean="0">
                <a:solidFill>
                  <a:srgbClr val="2B1727"/>
                </a:solidFill>
                <a:latin typeface="TT Norms Heavy" panose="02000503030000020004" pitchFamily="50" charset="-52"/>
              </a:rPr>
              <a:t>4</a:t>
            </a:r>
            <a:r>
              <a:rPr lang="ru-RU" sz="7200" dirty="0" smtClean="0">
                <a:solidFill>
                  <a:srgbClr val="2B1727"/>
                </a:solidFill>
                <a:latin typeface="TT Norms Heavy" panose="02000503030000020004" pitchFamily="50" charset="-52"/>
              </a:rPr>
              <a:t>. </a:t>
            </a:r>
            <a:r>
              <a:rPr lang="ru-RU" sz="7200" dirty="0" smtClean="0">
                <a:solidFill>
                  <a:srgbClr val="2B1727"/>
                </a:solidFill>
                <a:latin typeface="TT Norms Heavy" panose="02000503030000020004" pitchFamily="50" charset="-52"/>
              </a:rPr>
              <a:t>РЫНОК</a:t>
            </a:r>
            <a:endParaRPr lang="ru-RU" sz="7200" b="1" dirty="0">
              <a:solidFill>
                <a:srgbClr val="2B1727"/>
              </a:solidFill>
              <a:latin typeface="TT Norms Heavy" panose="02000503030000020004" pitchFamily="50" charset="-52"/>
              <a:ea typeface="Yu Gothic UI Semibold" panose="020B0700000000000000" pitchFamily="34" charset="-128"/>
            </a:endParaRPr>
          </a:p>
        </p:txBody>
      </p:sp>
      <p:sp>
        <p:nvSpPr>
          <p:cNvPr id="2" name="Овал 1"/>
          <p:cNvSpPr/>
          <p:nvPr/>
        </p:nvSpPr>
        <p:spPr>
          <a:xfrm>
            <a:off x="-1046456" y="-1351881"/>
            <a:ext cx="16098469" cy="16098469"/>
          </a:xfrm>
          <a:prstGeom prst="ellipse">
            <a:avLst/>
          </a:prstGeom>
          <a:noFill/>
          <a:ln w="76200">
            <a:solidFill>
              <a:srgbClr val="BC8AF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13864934" y="2064531"/>
            <a:ext cx="8291806" cy="829180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  <a:effectLst>
            <a:outerShdw blurRad="520700" dist="165100" dir="6180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912368" y="6756347"/>
            <a:ext cx="17283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2B1727"/>
                </a:solidFill>
                <a:latin typeface="TT Norms Medium" panose="02000803030000020003" pitchFamily="50" charset="-52"/>
              </a:rPr>
              <a:t>TAM</a:t>
            </a:r>
            <a:endParaRPr lang="ru-RU" sz="5400" dirty="0">
              <a:solidFill>
                <a:srgbClr val="2B1727"/>
              </a:solidFill>
              <a:latin typeface="TT Norms Medium" panose="02000803030000020003" pitchFamily="50" charset="-5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12918" y="5134154"/>
            <a:ext cx="538160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500" dirty="0">
                <a:solidFill>
                  <a:srgbClr val="2B1727"/>
                </a:solidFill>
                <a:latin typeface="TT Norms Bold" panose="02000803040000020004" pitchFamily="50" charset="-52"/>
              </a:rPr>
              <a:t>300М$</a:t>
            </a:r>
            <a:endParaRPr lang="ru-RU" sz="11500" dirty="0">
              <a:solidFill>
                <a:srgbClr val="2B1727"/>
              </a:solidFill>
              <a:latin typeface="TT Norms Bold" panose="02000803040000020004" pitchFamily="50" charset="-5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324452" y="5266729"/>
            <a:ext cx="3842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2B1727"/>
                </a:solidFill>
                <a:latin typeface="TT Norms Medium" panose="02000803030000020003" pitchFamily="50" charset="-52"/>
              </a:rPr>
              <a:t>SOM</a:t>
            </a:r>
            <a:endParaRPr lang="ru-RU" sz="4000" dirty="0">
              <a:solidFill>
                <a:srgbClr val="2B1727"/>
              </a:solidFill>
              <a:latin typeface="TT Norms Medium" panose="02000803030000020003" pitchFamily="50" charset="-5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324452" y="3856966"/>
            <a:ext cx="3522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solidFill>
                  <a:srgbClr val="2B1727"/>
                </a:solidFill>
                <a:latin typeface="TT Norms Bold" panose="02000803040000020004" pitchFamily="50" charset="-52"/>
              </a:rPr>
              <a:t>50М$</a:t>
            </a:r>
            <a:endParaRPr lang="ru-RU" sz="8000" dirty="0">
              <a:solidFill>
                <a:srgbClr val="2B1727"/>
              </a:solidFill>
              <a:latin typeface="TT Norms Bold" panose="02000803040000020004" pitchFamily="50" charset="-52"/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1912368" y="8032759"/>
            <a:ext cx="8282214" cy="1388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" lvl="1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200"/>
            </a:pPr>
            <a:r>
              <a:rPr lang="ru-RU" sz="4400" dirty="0">
                <a:solidFill>
                  <a:srgbClr val="2B1727"/>
                </a:solidFill>
                <a:latin typeface="TT Norms Bold" panose="02000803040000020004" pitchFamily="50" charset="-52"/>
              </a:rPr>
              <a:t>Кол-во сделок по аренде</a:t>
            </a:r>
          </a:p>
          <a:p>
            <a:pPr marL="1800" lvl="1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200"/>
            </a:pPr>
            <a:r>
              <a:rPr lang="ru-RU" sz="4400" dirty="0" smtClean="0">
                <a:solidFill>
                  <a:srgbClr val="2B1727"/>
                </a:solidFill>
                <a:latin typeface="TT Norms Bold" panose="02000803040000020004" pitchFamily="50" charset="-52"/>
              </a:rPr>
              <a:t>длительной </a:t>
            </a:r>
            <a:r>
              <a:rPr lang="ru-RU" sz="4400" dirty="0">
                <a:solidFill>
                  <a:srgbClr val="2B1727"/>
                </a:solidFill>
                <a:latin typeface="TT Norms Bold" panose="02000803040000020004" pitchFamily="50" charset="-52"/>
              </a:rPr>
              <a:t>и суточной</a:t>
            </a:r>
            <a:endParaRPr lang="ru-RU" sz="4400" dirty="0" smtClean="0">
              <a:solidFill>
                <a:srgbClr val="2B1727"/>
              </a:solidFill>
              <a:latin typeface="TT Norms Bold" panose="02000803040000020004" pitchFamily="50" charset="-52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16409812" y="6697353"/>
            <a:ext cx="4161160" cy="1388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" lvl="1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200"/>
            </a:pPr>
            <a:r>
              <a:rPr lang="ru-RU" sz="4400" dirty="0">
                <a:solidFill>
                  <a:srgbClr val="2B1727"/>
                </a:solidFill>
                <a:latin typeface="TT Norms Bold" panose="02000803040000020004" pitchFamily="50" charset="-52"/>
              </a:rPr>
              <a:t>16% от рынка</a:t>
            </a:r>
          </a:p>
          <a:p>
            <a:pPr marL="1800" lvl="1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200"/>
            </a:pPr>
            <a:r>
              <a:rPr lang="ru-RU" sz="4400" dirty="0">
                <a:solidFill>
                  <a:srgbClr val="2B1727"/>
                </a:solidFill>
                <a:latin typeface="TT Norms Bold" panose="02000803040000020004" pitchFamily="50" charset="-52"/>
              </a:rPr>
              <a:t>Через 3 года</a:t>
            </a:r>
            <a:endParaRPr lang="ru-RU" sz="4400" dirty="0" smtClean="0">
              <a:solidFill>
                <a:srgbClr val="2B1727"/>
              </a:solidFill>
              <a:latin typeface="TT Norms Bold" panose="02000803040000020004" pitchFamily="50" charset="-52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641" y="11972423"/>
            <a:ext cx="2203711" cy="85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0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FF99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ÐÐ¾ÑÐ¾Ð¶ÐµÐµ Ð¸Ð·Ð¾Ð±ÑÐ°Ð¶ÐµÐ½Ð¸Ðµ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46" b="7496"/>
          <a:stretch/>
        </p:blipFill>
        <p:spPr bwMode="auto">
          <a:xfrm>
            <a:off x="0" y="0"/>
            <a:ext cx="24384000" cy="137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-1" y="0"/>
            <a:ext cx="24384001" cy="13716001"/>
          </a:xfrm>
          <a:prstGeom prst="rect">
            <a:avLst/>
          </a:prstGeom>
          <a:solidFill>
            <a:srgbClr val="2B172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1912368" y="1325977"/>
            <a:ext cx="12577355" cy="13037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7200" dirty="0" smtClean="0">
                <a:solidFill>
                  <a:srgbClr val="66FF99"/>
                </a:solidFill>
                <a:latin typeface="TT Norms Heavy" panose="02000503030000020004" pitchFamily="50" charset="-52"/>
              </a:rPr>
              <a:t>5</a:t>
            </a:r>
            <a:r>
              <a:rPr lang="ru-RU" sz="7200" dirty="0" smtClean="0">
                <a:solidFill>
                  <a:srgbClr val="66FF99"/>
                </a:solidFill>
                <a:latin typeface="TT Norms Heavy" panose="02000503030000020004" pitchFamily="50" charset="-52"/>
              </a:rPr>
              <a:t>. БИЗНЕС-МОДЕЛЬ</a:t>
            </a:r>
            <a:endParaRPr lang="ru-RU" sz="7200" b="1" dirty="0">
              <a:solidFill>
                <a:srgbClr val="66FF99"/>
              </a:solidFill>
              <a:latin typeface="TT Norms Heavy" panose="02000503030000020004" pitchFamily="50" charset="-52"/>
              <a:ea typeface="Yu Gothic UI Semibold" panose="020B0700000000000000" pitchFamily="34" charset="-128"/>
            </a:endParaRPr>
          </a:p>
        </p:txBody>
      </p:sp>
      <p:sp>
        <p:nvSpPr>
          <p:cNvPr id="2" name="Овал 1"/>
          <p:cNvSpPr/>
          <p:nvPr/>
        </p:nvSpPr>
        <p:spPr>
          <a:xfrm>
            <a:off x="-1046456" y="-1351881"/>
            <a:ext cx="16098469" cy="16098469"/>
          </a:xfrm>
          <a:prstGeom prst="ellipse">
            <a:avLst/>
          </a:prstGeom>
          <a:noFill/>
          <a:ln w="762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9968173" y="4269773"/>
            <a:ext cx="6499889" cy="649988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  <a:effectLst>
            <a:outerShdw blurRad="520700" dist="165100" dir="6180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912368" y="6756347"/>
            <a:ext cx="4423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TT Norms Medium" panose="02000803030000020003" pitchFamily="50" charset="-52"/>
              </a:rPr>
              <a:t>16% от рынка</a:t>
            </a:r>
            <a:endParaRPr lang="ru-RU" sz="5400" dirty="0">
              <a:solidFill>
                <a:schemeClr val="bg1"/>
              </a:solidFill>
              <a:latin typeface="TT Norms Medium" panose="02000803030000020003" pitchFamily="50" charset="-5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12918" y="5134154"/>
            <a:ext cx="440056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500" dirty="0">
                <a:solidFill>
                  <a:schemeClr val="bg1"/>
                </a:solidFill>
                <a:latin typeface="TT Norms Bold" panose="02000803040000020004" pitchFamily="50" charset="-52"/>
              </a:rPr>
              <a:t>50М$</a:t>
            </a:r>
            <a:endParaRPr lang="ru-RU" sz="11500" dirty="0">
              <a:solidFill>
                <a:schemeClr val="bg1"/>
              </a:solidFill>
              <a:latin typeface="TT Norms Bold" panose="02000803040000020004" pitchFamily="50" charset="-5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733379" y="7606042"/>
            <a:ext cx="3842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2B1727"/>
                </a:solidFill>
                <a:latin typeface="TT Norms Medium" panose="02000803030000020003" pitchFamily="50" charset="-52"/>
              </a:rPr>
              <a:t>Средний чек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733379" y="6196279"/>
            <a:ext cx="3522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solidFill>
                  <a:srgbClr val="2B1727"/>
                </a:solidFill>
                <a:latin typeface="TT Norms Bold" panose="02000803040000020004" pitchFamily="50" charset="-52"/>
              </a:rPr>
              <a:t>47$ </a:t>
            </a:r>
            <a:endParaRPr lang="ru-RU" sz="8000" dirty="0">
              <a:solidFill>
                <a:srgbClr val="2B1727"/>
              </a:solidFill>
              <a:latin typeface="TT Norms Bold" panose="02000803040000020004" pitchFamily="50" charset="-52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641" y="11972423"/>
            <a:ext cx="2203711" cy="859678"/>
          </a:xfrm>
          <a:prstGeom prst="rect">
            <a:avLst/>
          </a:prstGeom>
        </p:spPr>
      </p:pic>
      <p:sp>
        <p:nvSpPr>
          <p:cNvPr id="16" name="Овал 15"/>
          <p:cNvSpPr/>
          <p:nvPr/>
        </p:nvSpPr>
        <p:spPr>
          <a:xfrm>
            <a:off x="16949214" y="4715227"/>
            <a:ext cx="5336020" cy="533602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  <a:effectLst>
            <a:outerShdw blurRad="520700" dist="165100" dir="6180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18253604" y="7606042"/>
            <a:ext cx="4512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2B1727"/>
                </a:solidFill>
                <a:latin typeface="TT Norms Medium" panose="02000803030000020003" pitchFamily="50" charset="-52"/>
              </a:rPr>
              <a:t>Доход </a:t>
            </a:r>
            <a:endParaRPr lang="en-US" sz="3600" dirty="0" smtClean="0">
              <a:solidFill>
                <a:srgbClr val="2B1727"/>
              </a:solidFill>
              <a:latin typeface="TT Norms Medium" panose="02000803030000020003" pitchFamily="50" charset="-52"/>
            </a:endParaRPr>
          </a:p>
          <a:p>
            <a:r>
              <a:rPr lang="ru-RU" sz="3600" dirty="0" smtClean="0">
                <a:solidFill>
                  <a:srgbClr val="2B1727"/>
                </a:solidFill>
                <a:latin typeface="TT Norms Medium" panose="02000803030000020003" pitchFamily="50" charset="-52"/>
              </a:rPr>
              <a:t>3 </a:t>
            </a:r>
            <a:r>
              <a:rPr lang="ru-RU" sz="3600" dirty="0">
                <a:solidFill>
                  <a:srgbClr val="2B1727"/>
                </a:solidFill>
                <a:latin typeface="TT Norms Medium" panose="02000803030000020003" pitchFamily="50" charset="-52"/>
              </a:rPr>
              <a:t>года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253604" y="6196279"/>
            <a:ext cx="352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>
                <a:solidFill>
                  <a:srgbClr val="2B1727"/>
                </a:solidFill>
                <a:latin typeface="TT Norms Bold" panose="02000803040000020004" pitchFamily="50" charset="-52"/>
              </a:rPr>
              <a:t>23М$ </a:t>
            </a:r>
            <a:endParaRPr lang="ru-RU" sz="7200" dirty="0">
              <a:solidFill>
                <a:srgbClr val="2B1727"/>
              </a:solidFill>
              <a:latin typeface="TT Norms Bold" panose="02000803040000020004" pitchFamily="50" charset="-52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7746812" y="1423398"/>
            <a:ext cx="45384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TT Norms Bold" panose="02000803040000020004" pitchFamily="50" charset="-52"/>
              </a:rPr>
              <a:t>Комиссия 10% </a:t>
            </a:r>
          </a:p>
        </p:txBody>
      </p:sp>
    </p:spTree>
    <p:extLst>
      <p:ext uri="{BB962C8B-B14F-4D97-AF65-F5344CB8AC3E}">
        <p14:creationId xmlns:p14="http://schemas.microsoft.com/office/powerpoint/2010/main" val="93339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1336427" y="1204154"/>
            <a:ext cx="9612927" cy="1545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7200" dirty="0" smtClean="0">
                <a:solidFill>
                  <a:srgbClr val="2B1727"/>
                </a:solidFill>
                <a:latin typeface="TT Norms Heavy" panose="02000503030000020004" pitchFamily="50" charset="-52"/>
              </a:rPr>
              <a:t>6</a:t>
            </a:r>
            <a:r>
              <a:rPr lang="ru-RU" sz="7200" dirty="0" smtClean="0">
                <a:solidFill>
                  <a:srgbClr val="2B1727"/>
                </a:solidFill>
                <a:latin typeface="TT Norms Heavy" panose="02000503030000020004" pitchFamily="50" charset="-52"/>
              </a:rPr>
              <a:t>. КОНКУРЕНТЫ</a:t>
            </a:r>
            <a:endParaRPr lang="ru-RU" sz="7200" b="1" dirty="0">
              <a:solidFill>
                <a:srgbClr val="2B1727"/>
              </a:solidFill>
              <a:latin typeface="TT Norms Heavy" panose="02000503030000020004" pitchFamily="50" charset="-52"/>
              <a:ea typeface="Yu Gothic UI Semibold" panose="020B0700000000000000" pitchFamily="34" charset="-128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25" y="4364212"/>
            <a:ext cx="4027334" cy="119879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973" y="4401184"/>
            <a:ext cx="3668129" cy="12937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13" y="9374830"/>
            <a:ext cx="2851184" cy="28511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685" y="8960176"/>
            <a:ext cx="1840246" cy="184024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650" y="8736528"/>
            <a:ext cx="4068263" cy="115929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4592" y="4108447"/>
            <a:ext cx="1710328" cy="1710328"/>
          </a:xfrm>
          <a:prstGeom prst="roundRect">
            <a:avLst>
              <a:gd name="adj" fmla="val 18718"/>
            </a:avLst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4592" y="9296423"/>
            <a:ext cx="3680331" cy="1161349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>
            <a:off x="12942277" y="1976698"/>
            <a:ext cx="0" cy="10533867"/>
          </a:xfrm>
          <a:prstGeom prst="line">
            <a:avLst/>
          </a:prstGeom>
          <a:ln w="76200" cmpd="sng">
            <a:solidFill>
              <a:srgbClr val="66FF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 flipH="1">
            <a:off x="2370325" y="7217431"/>
            <a:ext cx="16644505" cy="26200"/>
          </a:xfrm>
          <a:prstGeom prst="line">
            <a:avLst/>
          </a:prstGeom>
          <a:ln w="76200" cmpd="sng">
            <a:solidFill>
              <a:srgbClr val="66FF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666" y="1436105"/>
            <a:ext cx="2366780" cy="923292"/>
          </a:xfrm>
          <a:prstGeom prst="rect">
            <a:avLst/>
          </a:prstGeom>
        </p:spPr>
      </p:pic>
      <p:pic>
        <p:nvPicPr>
          <p:cNvPr id="25" name="Picture 2" descr="https://static.tildacdn.com/tild6333-3166-4236-b935-653762663237/corwey-40-3-e1529263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0375" y="3201316"/>
            <a:ext cx="3713041" cy="371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2740690" y="6252637"/>
            <a:ext cx="3257623" cy="1323439"/>
          </a:xfrm>
          <a:prstGeom prst="rect">
            <a:avLst/>
          </a:prstGeom>
          <a:solidFill>
            <a:srgbClr val="66FF99"/>
          </a:solidFill>
        </p:spPr>
        <p:txBody>
          <a:bodyPr wrap="none" rtlCol="0">
            <a:spAutoFit/>
          </a:bodyPr>
          <a:lstStyle/>
          <a:p>
            <a:r>
              <a:rPr lang="ru-RU" sz="8000" dirty="0" smtClean="0">
                <a:solidFill>
                  <a:srgbClr val="2B1727"/>
                </a:solidFill>
                <a:latin typeface="TT Norms Bold" panose="02000803040000020004" pitchFamily="50" charset="-52"/>
              </a:rPr>
              <a:t>Доски</a:t>
            </a:r>
            <a:endParaRPr lang="ru-RU" sz="8000" dirty="0">
              <a:solidFill>
                <a:srgbClr val="2B1727"/>
              </a:solidFill>
              <a:latin typeface="TT Norms Bold" panose="02000803040000020004" pitchFamily="50" charset="-5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957830" y="5787471"/>
            <a:ext cx="4314001" cy="1323439"/>
          </a:xfrm>
          <a:prstGeom prst="rect">
            <a:avLst/>
          </a:prstGeom>
          <a:solidFill>
            <a:srgbClr val="66FF99"/>
          </a:solidFill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2B1727"/>
                </a:solidFill>
                <a:latin typeface="TT Norms Bold" panose="02000803040000020004" pitchFamily="50" charset="-52"/>
              </a:rPr>
              <a:t>Lifestyle</a:t>
            </a:r>
            <a:endParaRPr lang="ru-RU" sz="8000" dirty="0">
              <a:solidFill>
                <a:srgbClr val="2B1727"/>
              </a:solidFill>
              <a:latin typeface="TT Norms Bold" panose="02000803040000020004" pitchFamily="50" charset="-5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493861" y="11347843"/>
            <a:ext cx="3573414" cy="1323439"/>
          </a:xfrm>
          <a:prstGeom prst="rect">
            <a:avLst/>
          </a:prstGeom>
          <a:solidFill>
            <a:srgbClr val="66FF99"/>
          </a:solidFill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2B1727"/>
                </a:solidFill>
                <a:latin typeface="TT Norms Bold" panose="02000803040000020004" pitchFamily="50" charset="-52"/>
              </a:rPr>
              <a:t>Offline</a:t>
            </a:r>
            <a:endParaRPr lang="ru-RU" sz="8000" dirty="0">
              <a:solidFill>
                <a:srgbClr val="2B1727"/>
              </a:solidFill>
              <a:latin typeface="TT Norms Bold" panose="02000803040000020004" pitchFamily="50" charset="-5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023870" y="2302611"/>
            <a:ext cx="3437159" cy="1323439"/>
          </a:xfrm>
          <a:prstGeom prst="rect">
            <a:avLst/>
          </a:prstGeom>
          <a:solidFill>
            <a:srgbClr val="66FF99"/>
          </a:solidFill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2B1727"/>
                </a:solidFill>
                <a:latin typeface="TT Norms Bold" panose="02000803040000020004" pitchFamily="50" charset="-52"/>
              </a:rPr>
              <a:t>Online</a:t>
            </a:r>
            <a:endParaRPr lang="ru-RU" sz="8000" dirty="0">
              <a:solidFill>
                <a:srgbClr val="2B1727"/>
              </a:solidFill>
              <a:latin typeface="TT Norms Bold" panose="0200080304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2789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306" y="4512659"/>
            <a:ext cx="3098403" cy="309840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1854" y="4299487"/>
            <a:ext cx="3098403" cy="309840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275" y="8321132"/>
            <a:ext cx="3098403" cy="309840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622" y="8503914"/>
            <a:ext cx="3098403" cy="3098403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1336427" y="1204154"/>
            <a:ext cx="19225850" cy="2172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7200" dirty="0" smtClean="0">
                <a:solidFill>
                  <a:srgbClr val="2B1727"/>
                </a:solidFill>
                <a:latin typeface="TT Norms Heavy" panose="02000503030000020004" pitchFamily="50" charset="-52"/>
              </a:rPr>
              <a:t>7. КОНКУРЕНТНЫЕ</a:t>
            </a:r>
          </a:p>
          <a:p>
            <a:pPr>
              <a:lnSpc>
                <a:spcPct val="70000"/>
              </a:lnSpc>
            </a:pPr>
            <a:r>
              <a:rPr lang="ru-RU" sz="7200" dirty="0" smtClean="0">
                <a:solidFill>
                  <a:srgbClr val="2B1727"/>
                </a:solidFill>
                <a:latin typeface="TT Norms Heavy" panose="02000503030000020004" pitchFamily="50" charset="-52"/>
              </a:rPr>
              <a:t>ПРЕИМУЩЕСТВА</a:t>
            </a:r>
            <a:endParaRPr lang="ru-RU" sz="7200" b="1" dirty="0">
              <a:solidFill>
                <a:srgbClr val="2B1727"/>
              </a:solidFill>
              <a:latin typeface="TT Norms Heavy" panose="02000503030000020004" pitchFamily="50" charset="-52"/>
              <a:ea typeface="Yu Gothic UI Semibold" panose="020B0700000000000000" pitchFamily="34" charset="-128"/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666" y="1436105"/>
            <a:ext cx="2366780" cy="92329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336427" y="4664874"/>
            <a:ext cx="59843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>
                <a:solidFill>
                  <a:srgbClr val="2B1727"/>
                </a:solidFill>
                <a:latin typeface="TT Norms Bold" panose="02000803040000020004" pitchFamily="50" charset="-52"/>
              </a:rPr>
              <a:t>Первые на рынке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12766427" y="4599672"/>
            <a:ext cx="104980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dirty="0">
                <a:solidFill>
                  <a:srgbClr val="2B1727"/>
                </a:solidFill>
                <a:latin typeface="TT Norms Bold" panose="02000803040000020004" pitchFamily="50" charset="-52"/>
              </a:rPr>
              <a:t>Безопасность </a:t>
            </a:r>
            <a:r>
              <a:rPr lang="ru-RU" sz="5400" dirty="0" smtClean="0">
                <a:solidFill>
                  <a:srgbClr val="2B1727"/>
                </a:solidFill>
                <a:latin typeface="TT Norms Bold" panose="02000803040000020004" pitchFamily="50" charset="-52"/>
              </a:rPr>
              <a:t>для хозяина</a:t>
            </a:r>
            <a:endParaRPr lang="ru-RU" sz="5400" dirty="0">
              <a:solidFill>
                <a:srgbClr val="2B1727"/>
              </a:solidFill>
              <a:latin typeface="TT Norms Bold" panose="02000803040000020004" pitchFamily="50" charset="-52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336427" y="7923310"/>
            <a:ext cx="635622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>
                <a:solidFill>
                  <a:srgbClr val="2B1727"/>
                </a:solidFill>
                <a:latin typeface="TT Norms Bold" panose="02000803040000020004" pitchFamily="50" charset="-52"/>
              </a:rPr>
              <a:t>Бесплатный поиск</a:t>
            </a:r>
          </a:p>
          <a:p>
            <a:r>
              <a:rPr lang="ru-RU" sz="5400" dirty="0">
                <a:solidFill>
                  <a:srgbClr val="2B1727"/>
                </a:solidFill>
                <a:latin typeface="TT Norms Bold" panose="02000803040000020004" pitchFamily="50" charset="-52"/>
              </a:rPr>
              <a:t>работников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12766427" y="7923310"/>
            <a:ext cx="670568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>
                <a:solidFill>
                  <a:srgbClr val="2B1727"/>
                </a:solidFill>
                <a:latin typeface="TT Norms Bold" panose="02000803040000020004" pitchFamily="50" charset="-52"/>
              </a:rPr>
              <a:t>Заселяются только</a:t>
            </a:r>
          </a:p>
          <a:p>
            <a:r>
              <a:rPr lang="ru-RU" sz="5400" dirty="0">
                <a:solidFill>
                  <a:srgbClr val="2B1727"/>
                </a:solidFill>
                <a:latin typeface="TT Norms Bold" panose="02000803040000020004" pitchFamily="50" charset="-52"/>
              </a:rPr>
              <a:t>платежеспособные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336427" y="5734798"/>
            <a:ext cx="459773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latin typeface="TT Norms Regular" panose="02000503030000020003" pitchFamily="50" charset="-52"/>
              </a:rPr>
              <a:t>Кто предлагает </a:t>
            </a:r>
            <a:r>
              <a:rPr lang="ru-RU" sz="3200" dirty="0" smtClean="0">
                <a:latin typeface="TT Norms Regular" panose="02000503030000020003" pitchFamily="50" charset="-52"/>
              </a:rPr>
              <a:t>онлайн</a:t>
            </a:r>
          </a:p>
          <a:p>
            <a:r>
              <a:rPr lang="ru-RU" sz="3200" dirty="0" smtClean="0">
                <a:latin typeface="TT Norms Regular" panose="02000503030000020003" pitchFamily="50" charset="-52"/>
              </a:rPr>
              <a:t>и </a:t>
            </a:r>
            <a:r>
              <a:rPr lang="ru-RU" sz="3200" dirty="0">
                <a:latin typeface="TT Norms Regular" panose="02000503030000020003" pitchFamily="50" charset="-52"/>
              </a:rPr>
              <a:t>без депозита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12766427" y="5734797"/>
            <a:ext cx="623439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latin typeface="TT Norms Regular" panose="02000503030000020003" pitchFamily="50" charset="-52"/>
              </a:rPr>
              <a:t>Первые платежи только </a:t>
            </a:r>
            <a:r>
              <a:rPr lang="ru-RU" sz="3200" dirty="0" smtClean="0">
                <a:latin typeface="TT Norms Regular" panose="02000503030000020003" pitchFamily="50" charset="-52"/>
              </a:rPr>
              <a:t>онлайн</a:t>
            </a:r>
          </a:p>
          <a:p>
            <a:r>
              <a:rPr lang="ru-RU" sz="3200" dirty="0" smtClean="0">
                <a:latin typeface="TT Norms Regular" panose="02000503030000020003" pitchFamily="50" charset="-52"/>
              </a:rPr>
              <a:t>страхуем на 20М</a:t>
            </a:r>
            <a:endParaRPr lang="ru-RU" sz="3200" dirty="0">
              <a:latin typeface="TT Norms Regular" panose="02000503030000020003" pitchFamily="50" charset="-52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12766427" y="10118318"/>
            <a:ext cx="101170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TT Norms Regular" panose="02000503030000020003" pitchFamily="50" charset="-52"/>
              </a:rPr>
              <a:t>Мы не берем деньги за публикации</a:t>
            </a:r>
          </a:p>
          <a:p>
            <a:r>
              <a:rPr lang="ru-RU" sz="3200" dirty="0" smtClean="0">
                <a:latin typeface="TT Norms Regular" panose="02000503030000020003" pitchFamily="50" charset="-52"/>
              </a:rPr>
              <a:t>Вакансий. Нам </a:t>
            </a:r>
            <a:r>
              <a:rPr lang="ru-RU" sz="3200" dirty="0">
                <a:latin typeface="TT Norms Regular" panose="02000503030000020003" pitchFamily="50" charset="-52"/>
              </a:rPr>
              <a:t>важно чтобы наш </a:t>
            </a:r>
            <a:r>
              <a:rPr lang="ru-RU" sz="3200" dirty="0" smtClean="0">
                <a:latin typeface="TT Norms Regular" panose="02000503030000020003" pitchFamily="50" charset="-52"/>
              </a:rPr>
              <a:t>пользователь устроился </a:t>
            </a:r>
            <a:r>
              <a:rPr lang="ru-RU" sz="3200" dirty="0">
                <a:latin typeface="TT Norms Regular" panose="02000503030000020003" pitchFamily="50" charset="-52"/>
              </a:rPr>
              <a:t>на работу и приобрел </a:t>
            </a:r>
            <a:r>
              <a:rPr lang="ru-RU" sz="3200" dirty="0" smtClean="0">
                <a:latin typeface="TT Norms Regular" panose="02000503030000020003" pitchFamily="50" charset="-52"/>
              </a:rPr>
              <a:t>дом</a:t>
            </a:r>
            <a:endParaRPr lang="ru-RU" sz="3200" dirty="0">
              <a:latin typeface="TT Norms Regular" panose="02000503030000020003" pitchFamily="50" charset="-52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1488827" y="10118318"/>
            <a:ext cx="709841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latin typeface="TT Norms Regular" panose="02000503030000020003" pitchFamily="50" charset="-52"/>
              </a:rPr>
              <a:t>Мы предлагаем работу </a:t>
            </a:r>
            <a:r>
              <a:rPr lang="ru-RU" sz="3200" dirty="0" smtClean="0">
                <a:latin typeface="TT Norms Regular" panose="02000503030000020003" pitchFamily="50" charset="-52"/>
              </a:rPr>
              <a:t>нашим</a:t>
            </a:r>
          </a:p>
          <a:p>
            <a:r>
              <a:rPr lang="ru-RU" sz="3200" dirty="0" smtClean="0">
                <a:latin typeface="TT Norms Regular" panose="02000503030000020003" pitchFamily="50" charset="-52"/>
              </a:rPr>
              <a:t>пользователям, чтобы они вызывали</a:t>
            </a:r>
          </a:p>
          <a:p>
            <a:r>
              <a:rPr lang="ru-RU" sz="3200" dirty="0" smtClean="0">
                <a:latin typeface="TT Norms Regular" panose="02000503030000020003" pitchFamily="50" charset="-52"/>
              </a:rPr>
              <a:t>доверие </a:t>
            </a:r>
            <a:r>
              <a:rPr lang="ru-RU" sz="3200" dirty="0">
                <a:latin typeface="TT Norms Regular" panose="02000503030000020003" pitchFamily="50" charset="-52"/>
              </a:rPr>
              <a:t>у хозяев</a:t>
            </a:r>
          </a:p>
        </p:txBody>
      </p:sp>
    </p:spTree>
    <p:extLst>
      <p:ext uri="{BB962C8B-B14F-4D97-AF65-F5344CB8AC3E}">
        <p14:creationId xmlns:p14="http://schemas.microsoft.com/office/powerpoint/2010/main" val="9177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FF99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1336427" y="1204154"/>
            <a:ext cx="19225850" cy="2172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7200" dirty="0" smtClean="0">
                <a:solidFill>
                  <a:srgbClr val="2B1727"/>
                </a:solidFill>
                <a:latin typeface="TT Norms Heavy" panose="02000503030000020004" pitchFamily="50" charset="-52"/>
              </a:rPr>
              <a:t>8</a:t>
            </a:r>
            <a:r>
              <a:rPr lang="ru-RU" sz="7200" dirty="0" smtClean="0">
                <a:solidFill>
                  <a:srgbClr val="2B1727"/>
                </a:solidFill>
                <a:latin typeface="TT Norms Heavy" panose="02000503030000020004" pitchFamily="50" charset="-52"/>
              </a:rPr>
              <a:t>. ТЕКУЩАЯ СТАДИЯ</a:t>
            </a:r>
            <a:endParaRPr lang="ru-RU" sz="7200" b="1" dirty="0">
              <a:solidFill>
                <a:srgbClr val="2B1727"/>
              </a:solidFill>
              <a:latin typeface="TT Norms Heavy" panose="02000503030000020004" pitchFamily="50" charset="-52"/>
              <a:ea typeface="Yu Gothic UI Semibold" panose="020B0700000000000000" pitchFamily="34" charset="-128"/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666" y="1436105"/>
            <a:ext cx="2366780" cy="92329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336427" y="4324276"/>
            <a:ext cx="219390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>
                <a:solidFill>
                  <a:srgbClr val="2B1727"/>
                </a:solidFill>
                <a:latin typeface="TT Norms Bold" panose="02000803040000020004" pitchFamily="50" charset="-52"/>
              </a:rPr>
              <a:t>Выручка - </a:t>
            </a:r>
            <a:r>
              <a:rPr lang="ru-RU" sz="5400" dirty="0" smtClean="0">
                <a:solidFill>
                  <a:srgbClr val="2B1727"/>
                </a:solidFill>
                <a:latin typeface="TT Norms Bold" panose="02000803040000020004" pitchFamily="50" charset="-52"/>
              </a:rPr>
              <a:t>200$</a:t>
            </a:r>
            <a:r>
              <a:rPr lang="en-US" sz="5400" dirty="0" smtClean="0">
                <a:solidFill>
                  <a:srgbClr val="2B1727"/>
                </a:solidFill>
                <a:latin typeface="TT Norms Bold" panose="02000803040000020004" pitchFamily="50" charset="-52"/>
              </a:rPr>
              <a:t>     </a:t>
            </a:r>
            <a:r>
              <a:rPr lang="ru-RU" sz="5400" dirty="0" smtClean="0">
                <a:solidFill>
                  <a:srgbClr val="2B1727"/>
                </a:solidFill>
                <a:latin typeface="TT Norms Bold" panose="02000803040000020004" pitchFamily="50" charset="-52"/>
              </a:rPr>
              <a:t>Реклама – </a:t>
            </a:r>
            <a:r>
              <a:rPr lang="ru-RU" sz="5400" dirty="0" err="1" smtClean="0">
                <a:solidFill>
                  <a:srgbClr val="2B1727"/>
                </a:solidFill>
                <a:latin typeface="TT Norms Bold" panose="02000803040000020004" pitchFamily="50" charset="-52"/>
              </a:rPr>
              <a:t>facebook</a:t>
            </a:r>
            <a:r>
              <a:rPr lang="en-US" sz="5400" dirty="0">
                <a:solidFill>
                  <a:srgbClr val="2B1727"/>
                </a:solidFill>
                <a:latin typeface="TT Norms Bold" panose="02000803040000020004" pitchFamily="50" charset="-52"/>
              </a:rPr>
              <a:t> </a:t>
            </a:r>
            <a:r>
              <a:rPr lang="en-US" sz="5400" dirty="0" smtClean="0">
                <a:solidFill>
                  <a:srgbClr val="2B1727"/>
                </a:solidFill>
                <a:latin typeface="TT Norms Bold" panose="02000803040000020004" pitchFamily="50" charset="-52"/>
              </a:rPr>
              <a:t>     </a:t>
            </a:r>
            <a:r>
              <a:rPr lang="ru-RU" sz="5400" dirty="0" smtClean="0">
                <a:solidFill>
                  <a:srgbClr val="2B1727"/>
                </a:solidFill>
                <a:latin typeface="TT Norms Bold" panose="02000803040000020004" pitchFamily="50" charset="-52"/>
              </a:rPr>
              <a:t>Доход </a:t>
            </a:r>
            <a:r>
              <a:rPr lang="ru-RU" sz="5400" dirty="0">
                <a:solidFill>
                  <a:srgbClr val="2B1727"/>
                </a:solidFill>
                <a:latin typeface="TT Norms Bold" panose="02000803040000020004" pitchFamily="50" charset="-52"/>
              </a:rPr>
              <a:t>от аренды квартир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0476543" y="7687214"/>
            <a:ext cx="10089622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>
                <a:latin typeface="TT Norms Bold" panose="02000803040000020004" pitchFamily="50" charset="-52"/>
              </a:rPr>
              <a:t>₽250К </a:t>
            </a:r>
            <a:r>
              <a:rPr lang="ru-RU" sz="5400" dirty="0" smtClean="0">
                <a:latin typeface="TT Norms Bold" panose="02000803040000020004" pitchFamily="50" charset="-52"/>
              </a:rPr>
              <a:t>- </a:t>
            </a:r>
            <a:r>
              <a:rPr lang="ru-RU" sz="5400" dirty="0">
                <a:latin typeface="TT Norms Bold" panose="02000803040000020004" pitchFamily="50" charset="-52"/>
              </a:rPr>
              <a:t>разработка </a:t>
            </a:r>
            <a:r>
              <a:rPr lang="ru-RU" sz="5400" dirty="0" smtClean="0">
                <a:latin typeface="TT Norms Bold" panose="02000803040000020004" pitchFamily="50" charset="-52"/>
              </a:rPr>
              <a:t>продукта</a:t>
            </a:r>
          </a:p>
          <a:p>
            <a:endParaRPr lang="ru-RU" sz="5400" dirty="0" smtClean="0">
              <a:latin typeface="TT Norms Bold" panose="02000803040000020004" pitchFamily="50" charset="-52"/>
            </a:endParaRPr>
          </a:p>
          <a:p>
            <a:r>
              <a:rPr lang="ru-RU" sz="5400" dirty="0" smtClean="0">
                <a:latin typeface="TT Norms Bold" panose="02000803040000020004" pitchFamily="50" charset="-52"/>
              </a:rPr>
              <a:t>Оптимизация </a:t>
            </a:r>
            <a:r>
              <a:rPr lang="en-US" sz="5400" dirty="0" smtClean="0">
                <a:latin typeface="TT Norms Bold" panose="02000803040000020004" pitchFamily="50" charset="-52"/>
              </a:rPr>
              <a:t>SEO</a:t>
            </a:r>
            <a:r>
              <a:rPr lang="ru-RU" sz="5400" dirty="0" smtClean="0">
                <a:latin typeface="TT Norms Bold" panose="02000803040000020004" pitchFamily="50" charset="-52"/>
              </a:rPr>
              <a:t> </a:t>
            </a:r>
            <a:r>
              <a:rPr lang="ru-RU" sz="5400" dirty="0">
                <a:latin typeface="TT Norms Bold" panose="02000803040000020004" pitchFamily="50" charset="-52"/>
              </a:rPr>
              <a:t>- ₽18 450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9132277" y="6846276"/>
            <a:ext cx="12778154" cy="4759570"/>
          </a:xfrm>
          <a:prstGeom prst="roundRect">
            <a:avLst>
              <a:gd name="adj" fmla="val 12234"/>
            </a:avLst>
          </a:prstGeom>
          <a:noFill/>
          <a:ln w="76200">
            <a:solidFill>
              <a:srgbClr val="2B172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74" y="7339983"/>
            <a:ext cx="6376017" cy="637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2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2072</TotalTime>
  <Words>312</Words>
  <Application>Microsoft Office PowerPoint</Application>
  <PresentationFormat>Произвольный</PresentationFormat>
  <Paragraphs>104</Paragraphs>
  <Slides>12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5" baseType="lpstr">
      <vt:lpstr>Helvetica Neue Light</vt:lpstr>
      <vt:lpstr>TT Norms Regular</vt:lpstr>
      <vt:lpstr>TT Norms Medium</vt:lpstr>
      <vt:lpstr>TT Norms Heavy</vt:lpstr>
      <vt:lpstr>Calibri</vt:lpstr>
      <vt:lpstr>Arial</vt:lpstr>
      <vt:lpstr>Yu Gothic UI Semibold</vt:lpstr>
      <vt:lpstr>Qanelas ExtraBold</vt:lpstr>
      <vt:lpstr>Anton</vt:lpstr>
      <vt:lpstr>TT Norms Bold</vt:lpstr>
      <vt:lpstr>Merriweather Sans</vt:lpstr>
      <vt:lpstr>Helvetica Neue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Sanzharevski</dc:creator>
  <cp:lastModifiedBy>RePack by Diakov</cp:lastModifiedBy>
  <cp:revision>314</cp:revision>
  <dcterms:modified xsi:type="dcterms:W3CDTF">2018-10-10T08:02:02Z</dcterms:modified>
</cp:coreProperties>
</file>